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26" r:id="rId2"/>
    <p:sldId id="3875" r:id="rId3"/>
    <p:sldId id="4093" r:id="rId4"/>
    <p:sldId id="604" r:id="rId5"/>
    <p:sldId id="3897" r:id="rId6"/>
    <p:sldId id="3898" r:id="rId7"/>
    <p:sldId id="3899" r:id="rId8"/>
    <p:sldId id="3900" r:id="rId9"/>
    <p:sldId id="3908" r:id="rId10"/>
    <p:sldId id="4086" r:id="rId11"/>
    <p:sldId id="4087" r:id="rId12"/>
    <p:sldId id="4088" r:id="rId13"/>
    <p:sldId id="3902" r:id="rId14"/>
    <p:sldId id="3903" r:id="rId15"/>
    <p:sldId id="3909" r:id="rId16"/>
    <p:sldId id="3914" r:id="rId17"/>
    <p:sldId id="3921" r:id="rId18"/>
    <p:sldId id="3922" r:id="rId19"/>
    <p:sldId id="4091" r:id="rId20"/>
    <p:sldId id="4092" r:id="rId21"/>
    <p:sldId id="3904" r:id="rId22"/>
    <p:sldId id="3905" r:id="rId23"/>
    <p:sldId id="3911" r:id="rId24"/>
    <p:sldId id="3910" r:id="rId25"/>
    <p:sldId id="3915" r:id="rId26"/>
    <p:sldId id="3916" r:id="rId27"/>
    <p:sldId id="3907" r:id="rId28"/>
    <p:sldId id="3906" r:id="rId29"/>
    <p:sldId id="3919" r:id="rId30"/>
    <p:sldId id="3920" r:id="rId31"/>
    <p:sldId id="3912" r:id="rId32"/>
    <p:sldId id="3913" r:id="rId33"/>
    <p:sldId id="3917" r:id="rId34"/>
    <p:sldId id="3918" r:id="rId35"/>
    <p:sldId id="4089" r:id="rId36"/>
    <p:sldId id="4090" r:id="rId37"/>
    <p:sldId id="4094" r:id="rId38"/>
    <p:sldId id="4095" r:id="rId39"/>
    <p:sldId id="58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AjSSIWbdJpmsng0IYDDw==" hashData="6Z47l8tBdcB1tIYA2o58yqSYbjDD+N84+U2z49qmaXY+y05ouHh39PjaJwN9x3JMA90mk8w4twz/Hpc7UtQsfQ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4093"/>
            <p14:sldId id="604"/>
            <p14:sldId id="3897"/>
            <p14:sldId id="3898"/>
            <p14:sldId id="3899"/>
            <p14:sldId id="3900"/>
            <p14:sldId id="3908"/>
            <p14:sldId id="4086"/>
            <p14:sldId id="4087"/>
            <p14:sldId id="4088"/>
            <p14:sldId id="3902"/>
            <p14:sldId id="3903"/>
            <p14:sldId id="3909"/>
            <p14:sldId id="3914"/>
            <p14:sldId id="3921"/>
            <p14:sldId id="3922"/>
            <p14:sldId id="4091"/>
            <p14:sldId id="4092"/>
            <p14:sldId id="3904"/>
            <p14:sldId id="3905"/>
            <p14:sldId id="3911"/>
            <p14:sldId id="3910"/>
            <p14:sldId id="3915"/>
            <p14:sldId id="3916"/>
            <p14:sldId id="3907"/>
            <p14:sldId id="3906"/>
            <p14:sldId id="3919"/>
            <p14:sldId id="3920"/>
            <p14:sldId id="3912"/>
            <p14:sldId id="3913"/>
            <p14:sldId id="3917"/>
            <p14:sldId id="3918"/>
            <p14:sldId id="4089"/>
            <p14:sldId id="4090"/>
            <p14:sldId id="4094"/>
            <p14:sldId id="4095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107" d="100"/>
          <a:sy n="107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chguard.com/help/docs/help-center/en-US/Content/en-US/Fireware/overview/fireware/fips_about_c.html" TargetMode="External"/><Relationship Id="rId2" Type="http://schemas.openxmlformats.org/officeDocument/2006/relationships/hyperlink" Target="https://www.watchguard.com/wgrd-trust-center/product-certifications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5.xml"/><Relationship Id="rId7" Type="http://schemas.openxmlformats.org/officeDocument/2006/relationships/slide" Target="slide23.xml"/><Relationship Id="rId12" Type="http://schemas.openxmlformats.org/officeDocument/2006/relationships/slide" Target="slide3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11" Type="http://schemas.openxmlformats.org/officeDocument/2006/relationships/slide" Target="slide31.xml"/><Relationship Id="rId5" Type="http://schemas.openxmlformats.org/officeDocument/2006/relationships/slide" Target="slide19.xml"/><Relationship Id="rId10" Type="http://schemas.openxmlformats.org/officeDocument/2006/relationships/slide" Target="slide29.xml"/><Relationship Id="rId4" Type="http://schemas.openxmlformats.org/officeDocument/2006/relationships/slide" Target="slide17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12.11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7FCD-21CA-E011-5C79-86744BE6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Authentication with SAML (WatchGuard Cloud)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6176-C518-7842-2B2C-D1DBD527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5" y="1322363"/>
            <a:ext cx="9943040" cy="4047496"/>
          </a:xfrm>
        </p:spPr>
        <p:txBody>
          <a:bodyPr/>
          <a:lstStyle/>
          <a:p>
            <a:r>
              <a:rPr lang="en-US" dirty="0"/>
              <a:t>With this feature, you can use a Security Assertion Markup Language (SAML) authentication domain to authenticate users with your cloud-managed Firebox</a:t>
            </a:r>
          </a:p>
          <a:p>
            <a:r>
              <a:rPr lang="en-US" dirty="0"/>
              <a:t>You can use a cloud-managed Firebox and SAML to authenticate with:</a:t>
            </a:r>
          </a:p>
          <a:p>
            <a:pPr lvl="1"/>
            <a:r>
              <a:rPr lang="en-US" dirty="0"/>
              <a:t>Authentication Portal</a:t>
            </a:r>
          </a:p>
          <a:p>
            <a:pPr lvl="1"/>
            <a:r>
              <a:rPr lang="en-US" dirty="0"/>
              <a:t>Mobile VPN with SSL</a:t>
            </a:r>
          </a:p>
          <a:p>
            <a:r>
              <a:rPr lang="en-US" dirty="0"/>
              <a:t>With SAML, you can exchange data between an identity provider (IdP) and a service provider</a:t>
            </a:r>
          </a:p>
          <a:p>
            <a:r>
              <a:rPr lang="en-US" dirty="0"/>
              <a:t>In the SAML configuration on the Firebox, you configure the Firebox as the Service Provider (SP) and a third-party service as the IdP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Authentication with SAML (WatchGuard Cloud)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73192"/>
            <a:ext cx="7342094" cy="379325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To configure a SAML authentication server, from WatchGuard Cloud:</a:t>
            </a:r>
            <a:endParaRPr lang="en-US" b="1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Add Authentication Domain &gt; SAML Identity Provider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IdP Name</a:t>
            </a:r>
            <a:r>
              <a:rPr lang="en-US" dirty="0"/>
              <a:t> text box, type the name of your IdP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Host Name</a:t>
            </a:r>
            <a:r>
              <a:rPr lang="en-US" dirty="0"/>
              <a:t> text box, type an FQDN that resolves to the Firebox external interface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Keep the </a:t>
            </a:r>
            <a:r>
              <a:rPr lang="en-US" b="1" dirty="0"/>
              <a:t>IdP Metadata URL</a:t>
            </a:r>
            <a:r>
              <a:rPr lang="en-US" dirty="0"/>
              <a:t> text box blank for now </a:t>
            </a:r>
            <a:r>
              <a:rPr lang="en-US" i="1" dirty="0"/>
              <a:t>Complete the steps in the next section to get the IdP Metadata URL from your IdP administrator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Save</a:t>
            </a:r>
            <a:br>
              <a:rPr lang="en-US" b="1" dirty="0"/>
            </a:br>
            <a:r>
              <a:rPr lang="en-US" i="1" dirty="0"/>
              <a:t>The Firebox generates a page that includes additional SAML configuration information. Give this information to your IdP administrator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2ADEC-FCF9-0AB0-12A4-9C7004BD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85767" y="1289602"/>
            <a:ext cx="3345825" cy="42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Authentication with SAML (WatchGuard Cloud)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56092"/>
            <a:ext cx="7342094" cy="381035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Your IdP administrator uses information from the generated SAML configuration page to configure your company account on the IdP website</a:t>
            </a:r>
          </a:p>
          <a:p>
            <a:pPr marL="0" lvl="0" indent="0">
              <a:buNone/>
            </a:pPr>
            <a:r>
              <a:rPr lang="en-US" dirty="0"/>
              <a:t>To complete the configuration of the SAML settings:</a:t>
            </a:r>
            <a:endParaRPr lang="en-US" b="1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Your IdP administrator must enter the metadata URL from Option 1, or the URLs and certificate from Option 2, to the account settings for your company on the IdP website 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The IdP administrator must give you the IdP Metadata URL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Return to the Firebox SAML configuration and type the IdP Metadata URL. Click </a:t>
            </a:r>
            <a:r>
              <a:rPr lang="en-US" b="1" dirty="0"/>
              <a:t>Save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D3430-013C-FCBC-5D9B-57915BB9D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19710" y="1740834"/>
            <a:ext cx="3670675" cy="44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Authentication with SAML (CLI)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6" y="1322362"/>
            <a:ext cx="11905130" cy="505666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To configure a SAML authentication server to authenticate users with your Firebox, from the CLI, enter:</a:t>
            </a:r>
            <a:endParaRPr lang="en-US" b="1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b="1" dirty="0"/>
              <a:t>auth-server SAML</a:t>
            </a:r>
            <a:r>
              <a:rPr lang="en-US" dirty="0"/>
              <a:t> (enable|hostname|metadata-url|group-attr-name|new-idp-name)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b="1" dirty="0"/>
              <a:t>enable</a:t>
            </a:r>
            <a:r>
              <a:rPr lang="en-US" dirty="0"/>
              <a:t> — Enable the SAML feature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b="1" dirty="0"/>
              <a:t>hostname</a:t>
            </a:r>
            <a:r>
              <a:rPr lang="en-US" dirty="0"/>
              <a:t> — Specify a fully qualified domain name that resolves to the Firebox external interface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b="1" dirty="0"/>
              <a:t>metadata-url</a:t>
            </a:r>
            <a:r>
              <a:rPr lang="en-US" dirty="0"/>
              <a:t> — Identity provider metadata URL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b="1" dirty="0"/>
              <a:t>group-attr-name</a:t>
            </a:r>
            <a:r>
              <a:rPr lang="en-US" dirty="0"/>
              <a:t> — Group attribute name. The default value is </a:t>
            </a:r>
            <a:r>
              <a:rPr lang="en-US" b="1" dirty="0"/>
              <a:t>memberOf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b="1" dirty="0"/>
              <a:t>new-idp-name</a:t>
            </a:r>
            <a:r>
              <a:rPr lang="en-US" dirty="0"/>
              <a:t> — Configures a new IdP name to replace the current IdP name</a:t>
            </a:r>
          </a:p>
          <a:p>
            <a:pPr marL="285750" lvl="1" indent="0">
              <a:buNone/>
            </a:pPr>
            <a:endParaRPr lang="en-US" dirty="0"/>
          </a:p>
          <a:p>
            <a:pPr marL="285750" lvl="1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1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Authentication with SAML (CLI)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1009839" cy="505666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To configure a SAML authentication server, from the CLI, enter:</a:t>
            </a:r>
            <a:endParaRPr lang="en-US" b="1" dirty="0"/>
          </a:p>
          <a:p>
            <a:pPr marL="285750" lvl="1" indent="0">
              <a:buNone/>
            </a:pPr>
            <a:endParaRPr lang="en-US" dirty="0"/>
          </a:p>
          <a:p>
            <a:pPr marL="285750" lvl="1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0C5AD-E93C-85F3-6CE0-FF073E0CA1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34336" y="1864659"/>
            <a:ext cx="7523327" cy="47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FIPS 140-3 Support</a:t>
            </a:r>
          </a:p>
        </p:txBody>
      </p:sp>
    </p:spTree>
    <p:extLst>
      <p:ext uri="{BB962C8B-B14F-4D97-AF65-F5344CB8AC3E}">
        <p14:creationId xmlns:p14="http://schemas.microsoft.com/office/powerpoint/2010/main" val="7571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FIPS 140-3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r>
              <a:rPr lang="en-US" dirty="0"/>
              <a:t>The Federal Information Processing Standards (FIPS) publication 140-3, “Security Requirements for Cryptographic Modules”, describes the United States Federal Government requirements for cryptographic modules</a:t>
            </a:r>
          </a:p>
          <a:p>
            <a:r>
              <a:rPr lang="en-US" dirty="0"/>
              <a:t>The Firebox is designed to meet the overall requirements for FIPS 140-3 Level 2 security when configured in a FIPS-compliant manner with Fireware v12.11 (</a:t>
            </a:r>
            <a:r>
              <a:rPr lang="en-US" dirty="0">
                <a:hlinkClick r:id="rId2"/>
              </a:rPr>
              <a:t>Product Certification status</a:t>
            </a:r>
            <a:r>
              <a:rPr lang="en-US" dirty="0"/>
              <a:t>)</a:t>
            </a:r>
          </a:p>
          <a:p>
            <a:r>
              <a:rPr lang="en-US" dirty="0"/>
              <a:t>These hardware models support FIPS:</a:t>
            </a:r>
          </a:p>
          <a:p>
            <a:pPr lvl="1"/>
            <a:r>
              <a:rPr lang="en-US" dirty="0"/>
              <a:t>WatchGuard Firebox T Series: T20, T20-W, T40, T40-W, T80, NV5, T25, T25-W, T45, T45-PoE, T45-W-PoE, T45-CW, T85-PoE</a:t>
            </a:r>
          </a:p>
          <a:p>
            <a:pPr lvl="1"/>
            <a:r>
              <a:rPr lang="en-US" dirty="0"/>
              <a:t>WatchGuard Firebox M Series: M290, M390, M590, M690, M4800, M5800</a:t>
            </a:r>
          </a:p>
          <a:p>
            <a:r>
              <a:rPr lang="en-US" dirty="0"/>
              <a:t>FIPS mode is enabled from the Fireware Command Line Interface (CLI)</a:t>
            </a:r>
          </a:p>
          <a:p>
            <a:r>
              <a:rPr lang="en-US" dirty="0"/>
              <a:t>For more information, go to </a:t>
            </a:r>
            <a:r>
              <a:rPr lang="en-US" dirty="0">
                <a:hlinkClick r:id="rId3"/>
              </a:rPr>
              <a:t>FIPS Support in Fireware</a:t>
            </a:r>
            <a:r>
              <a:rPr lang="en-US" dirty="0"/>
              <a:t> in Help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Internet Watch Foundation WebBlocker Category Update</a:t>
            </a:r>
          </a:p>
        </p:txBody>
      </p:sp>
    </p:spTree>
    <p:extLst>
      <p:ext uri="{BB962C8B-B14F-4D97-AF65-F5344CB8AC3E}">
        <p14:creationId xmlns:p14="http://schemas.microsoft.com/office/powerpoint/2010/main" val="28538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753" y="536616"/>
            <a:ext cx="9418493" cy="457200"/>
          </a:xfrm>
        </p:spPr>
        <p:txBody>
          <a:bodyPr/>
          <a:lstStyle/>
          <a:p>
            <a:r>
              <a:rPr lang="en-US" dirty="0"/>
              <a:t>Internet Watch Foundation WebBlocker Category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5" y="1048872"/>
            <a:ext cx="10619875" cy="5272512"/>
          </a:xfrm>
        </p:spPr>
        <p:txBody>
          <a:bodyPr/>
          <a:lstStyle/>
          <a:p>
            <a:r>
              <a:rPr lang="en-US" dirty="0"/>
              <a:t>The Internet Watch Foundation (IWF) WebBlocker category is now included in setup wizards and the default WebBlocker 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IWF is a standalone category introduced in Fireware v12.10.2</a:t>
            </a:r>
          </a:p>
          <a:p>
            <a:r>
              <a:rPr lang="en-US" dirty="0"/>
              <a:t>Content in this category does not fall under any other parent category, and must be blocked separately in new configurations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CF47C-9DEA-DEE6-0865-067B50AA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17" y="1805590"/>
            <a:ext cx="3264307" cy="2916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BCE4F-3938-5B7F-6224-20483E424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36" y="1805590"/>
            <a:ext cx="3147763" cy="29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Minimum TLS Protocol Version</a:t>
            </a:r>
          </a:p>
        </p:txBody>
      </p:sp>
    </p:spTree>
    <p:extLst>
      <p:ext uri="{BB962C8B-B14F-4D97-AF65-F5344CB8AC3E}">
        <p14:creationId xmlns:p14="http://schemas.microsoft.com/office/powerpoint/2010/main" val="10314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hlinkClick r:id="rId2" action="ppaction://hlinksldjump"/>
              </a:rPr>
              <a:t>Firebox Authentication with SAML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FIPS 140-3 Support</a:t>
            </a:r>
            <a:endParaRPr lang="en-US" sz="2000" dirty="0"/>
          </a:p>
          <a:p>
            <a:r>
              <a:rPr lang="en-US" sz="2000" dirty="0">
                <a:hlinkClick r:id="rId4" action="ppaction://hlinksldjump"/>
              </a:rPr>
              <a:t>Internet Watch Foundation WebBlocker Category Update</a:t>
            </a:r>
            <a:endParaRPr lang="en-US" sz="2000" dirty="0"/>
          </a:p>
          <a:p>
            <a:r>
              <a:rPr lang="en-US" sz="2000" dirty="0">
                <a:hlinkClick r:id="rId5" action="ppaction://hlinksldjump"/>
              </a:rPr>
              <a:t>Minimum TLS Protocol Version</a:t>
            </a:r>
            <a:endParaRPr lang="en-US" sz="2000" dirty="0"/>
          </a:p>
          <a:p>
            <a:r>
              <a:rPr lang="en-US" sz="2000" dirty="0">
                <a:hlinkClick r:id="rId6" action="ppaction://hlinksldjump"/>
              </a:rPr>
              <a:t>Device Information in Local Web UI (Cloud-Managed)</a:t>
            </a:r>
            <a:endParaRPr lang="en-US" sz="2000" dirty="0"/>
          </a:p>
          <a:p>
            <a:r>
              <a:rPr lang="en-US" sz="2000" dirty="0">
                <a:hlinkClick r:id="rId7" action="ppaction://hlinksldjump"/>
              </a:rPr>
              <a:t>Configuration Report Enhancements</a:t>
            </a:r>
            <a:endParaRPr lang="en-US" sz="2000" dirty="0"/>
          </a:p>
          <a:p>
            <a:r>
              <a:rPr lang="en-US" sz="2000" dirty="0">
                <a:hlinkClick r:id="rId8" action="ppaction://hlinksldjump"/>
              </a:rPr>
              <a:t>Web Setup Wizard Enhancements</a:t>
            </a:r>
            <a:endParaRPr lang="en-US" sz="2000" dirty="0"/>
          </a:p>
          <a:p>
            <a:r>
              <a:rPr lang="en-US" sz="2000" dirty="0">
                <a:hlinkClick r:id="rId9" action="ppaction://hlinksldjump"/>
              </a:rPr>
              <a:t>Threat Telemetry Collection</a:t>
            </a:r>
            <a:endParaRPr lang="en-US" sz="2000" dirty="0"/>
          </a:p>
          <a:p>
            <a:r>
              <a:rPr lang="en-US" sz="2000" dirty="0">
                <a:hlinkClick r:id="rId10" action="ppaction://hlinksldjump"/>
              </a:rPr>
              <a:t>Removal of Mobile VPN with SSL Client Download Page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11" action="ppaction://hlinksldjump"/>
              </a:rPr>
              <a:t>AP Compatibility for Gateway Wireless Controller</a:t>
            </a:r>
            <a:endParaRPr lang="en-US" sz="2000" dirty="0"/>
          </a:p>
          <a:p>
            <a:r>
              <a:rPr lang="en-US" sz="2000" dirty="0">
                <a:hlinkClick r:id="rId12" action="ppaction://hlinksldjump"/>
              </a:rPr>
              <a:t>Removal of Obsolete Pop-Up Notification Option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033" y="426252"/>
            <a:ext cx="7959435" cy="457200"/>
          </a:xfrm>
        </p:spPr>
        <p:txBody>
          <a:bodyPr/>
          <a:lstStyle/>
          <a:p>
            <a:r>
              <a:rPr lang="en-US" dirty="0"/>
              <a:t>Minimum TLS Protocol Version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589" y="1500997"/>
            <a:ext cx="10093752" cy="1928003"/>
          </a:xfrm>
        </p:spPr>
        <p:txBody>
          <a:bodyPr/>
          <a:lstStyle/>
          <a:p>
            <a:r>
              <a:rPr lang="en-US" dirty="0"/>
              <a:t>In Fireware v12.11 and higher, in new TLS profile configurations, the minimum supported TLS protocol version is TLS v1.2</a:t>
            </a:r>
          </a:p>
          <a:p>
            <a:r>
              <a:rPr lang="en-US" dirty="0"/>
              <a:t>When you upgrade to Fireware v12.11, existing TLS profile configurations that use lower minimum TLS protocol versions automatically update to TLS v1.2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Device</a:t>
            </a:r>
            <a:r>
              <a:rPr lang="fr-FR" dirty="0"/>
              <a:t> Information in Local Web UI (Cloud-Managed)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</a:t>
            </a:r>
            <a:r>
              <a:rPr lang="fr-FR" dirty="0"/>
              <a:t> Information Page in Fireware Web UI (Cloud-</a:t>
            </a:r>
            <a:r>
              <a:rPr lang="en-US" dirty="0"/>
              <a:t>Managed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cloud-managed Firebox, the local Fireware Web UI now includes a Device Information page that shows system information</a:t>
            </a:r>
          </a:p>
          <a:p>
            <a:r>
              <a:rPr lang="en-US" dirty="0"/>
              <a:t>Information includes the Firebox name, model, Fireware version, serial number, system time, system date, and uptime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71C74-BBD5-C4F6-901B-AF33F0419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38537" y="3117783"/>
            <a:ext cx="5271746" cy="32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Configuration Report Enhancements</a:t>
            </a:r>
          </a:p>
        </p:txBody>
      </p:sp>
    </p:spTree>
    <p:extLst>
      <p:ext uri="{BB962C8B-B14F-4D97-AF65-F5344CB8AC3E}">
        <p14:creationId xmlns:p14="http://schemas.microsoft.com/office/powerpoint/2010/main" val="26217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Report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view this information in the Firebox Configuration Report:</a:t>
            </a:r>
          </a:p>
          <a:p>
            <a:pPr lvl="1"/>
            <a:r>
              <a:rPr lang="en-US" dirty="0"/>
              <a:t>Firebox serial number</a:t>
            </a:r>
          </a:p>
          <a:p>
            <a:pPr lvl="1"/>
            <a:r>
              <a:rPr lang="en-US" dirty="0"/>
              <a:t>Fireware version number</a:t>
            </a:r>
          </a:p>
          <a:p>
            <a:pPr lvl="1"/>
            <a:r>
              <a:rPr lang="en-US" dirty="0"/>
              <a:t>Geolocation exceptions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01EE1-795E-28EF-BC59-2A69C0A5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430" y="2183430"/>
            <a:ext cx="3901778" cy="32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Web Setup Wizard Enhancements</a:t>
            </a:r>
          </a:p>
        </p:txBody>
      </p:sp>
    </p:spTree>
    <p:extLst>
      <p:ext uri="{BB962C8B-B14F-4D97-AF65-F5344CB8AC3E}">
        <p14:creationId xmlns:p14="http://schemas.microsoft.com/office/powerpoint/2010/main" val="33395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Setup Wizard is now optimized to recommend Firebox management by WatchGuard Cloud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99DD4-1DB6-DED5-638B-460CBC3AF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65" y="2325096"/>
            <a:ext cx="7254869" cy="39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Threat Telemetry Collection</a:t>
            </a:r>
          </a:p>
        </p:txBody>
      </p:sp>
    </p:spTree>
    <p:extLst>
      <p:ext uri="{BB962C8B-B14F-4D97-AF65-F5344CB8AC3E}">
        <p14:creationId xmlns:p14="http://schemas.microsoft.com/office/powerpoint/2010/main" val="22184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Telemetry Collection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release adds an option to send threat telemetry information to WatchGuard</a:t>
            </a:r>
          </a:p>
          <a:p>
            <a:r>
              <a:rPr lang="en-US" dirty="0"/>
              <a:t>The feature is enabled by default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1AA13-4A93-6CED-BD01-C7D010206D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56272" y="2637681"/>
            <a:ext cx="6115582" cy="16708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075E59-462F-04FE-C9B9-C009AF74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4476" y="2615087"/>
            <a:ext cx="2657741" cy="2517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9A88C-B358-4944-374A-9EC7B81722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6234" y="4396676"/>
            <a:ext cx="2525620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Removal of Mobile VPN with SSL Client Download Page </a:t>
            </a:r>
          </a:p>
        </p:txBody>
      </p:sp>
    </p:spTree>
    <p:extLst>
      <p:ext uri="{BB962C8B-B14F-4D97-AF65-F5344CB8AC3E}">
        <p14:creationId xmlns:p14="http://schemas.microsoft.com/office/powerpoint/2010/main" val="42304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537E3-3B2D-E93F-3012-6C157E14A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3A656D-C931-5C0A-5204-A2FECE6E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C51EC-C658-2F6A-94D1-0BA72C94C3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hlinkClick r:id="rId2" action="ppaction://hlinksldjump"/>
              </a:rPr>
              <a:t>Block Failed Logins Default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AuthPoint Support for Block Failed Logins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42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Mobile VPN with SSL Client Download Page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1990181"/>
          </a:xfrm>
        </p:spPr>
        <p:txBody>
          <a:bodyPr/>
          <a:lstStyle/>
          <a:p>
            <a:r>
              <a:rPr lang="en-US" dirty="0"/>
              <a:t>In Fireware v12.11, the Mobile VPN with SSL client download page is removed from the Firebox</a:t>
            </a:r>
          </a:p>
          <a:p>
            <a:r>
              <a:rPr lang="en-US" dirty="0"/>
              <a:t>This page was located at:</a:t>
            </a:r>
            <a:br>
              <a:rPr lang="en-US" dirty="0"/>
            </a:br>
            <a:r>
              <a:rPr lang="en-US" dirty="0"/>
              <a:t> https://&lt;IP address of a Firebox interface or host name&gt;/sslvpn.html</a:t>
            </a:r>
          </a:p>
          <a:p>
            <a:r>
              <a:rPr lang="en-US" dirty="0"/>
              <a:t>The Mobile VPN with SSL client no longer prompts users when </a:t>
            </a:r>
            <a:r>
              <a:rPr lang="en-US"/>
              <a:t>a client </a:t>
            </a:r>
            <a:r>
              <a:rPr lang="en-US" dirty="0"/>
              <a:t>update is available</a:t>
            </a:r>
          </a:p>
          <a:p>
            <a:r>
              <a:rPr lang="en-US" dirty="0"/>
              <a:t>To download the client software, go to https://software.watchguard.com/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1" descr="Screen shot of the SSL VPN client download page">
            <a:extLst>
              <a:ext uri="{FF2B5EF4-FFF2-40B4-BE49-F238E27FC236}">
                <a16:creationId xmlns:a16="http://schemas.microsoft.com/office/drawing/2014/main" id="{661A9FD3-68F5-E477-30AA-CB3BB899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284246"/>
            <a:ext cx="2958860" cy="232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AP Compatibility for </a:t>
            </a:r>
            <a:br>
              <a:rPr lang="en-US" dirty="0"/>
            </a:br>
            <a:r>
              <a:rPr lang="en-US" dirty="0"/>
              <a:t>Gateway Wireless Controller</a:t>
            </a:r>
          </a:p>
        </p:txBody>
      </p:sp>
    </p:spTree>
    <p:extLst>
      <p:ext uri="{BB962C8B-B14F-4D97-AF65-F5344CB8AC3E}">
        <p14:creationId xmlns:p14="http://schemas.microsoft.com/office/powerpoint/2010/main" val="20349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AP Compatibility for Gateway Wireless Controller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r>
              <a:rPr lang="en-US" dirty="0"/>
              <a:t>As of Fireware v12.11 and higher:</a:t>
            </a:r>
          </a:p>
          <a:p>
            <a:pPr lvl="1"/>
            <a:r>
              <a:rPr lang="en-US" dirty="0"/>
              <a:t>Only AP125, AP225W, AP325, AP327X, AP420 devices that run the latest v11.0.0-36-4 firmware are supported by the Gateway Wireless Controller on a Firebox</a:t>
            </a:r>
          </a:p>
          <a:p>
            <a:pPr lvl="2"/>
            <a:r>
              <a:rPr lang="en-US" dirty="0"/>
              <a:t>Make sure you upgrade your access points to the latest firmware version before you upgrade to Fireware v12.11</a:t>
            </a:r>
          </a:p>
          <a:p>
            <a:pPr lvl="1"/>
            <a:r>
              <a:rPr lang="en-US" dirty="0"/>
              <a:t>AP100, AP102, AP120, AP200, AP300, AP320, and AP322 devices are no longer supported and cannot be managed with the Gateway Wireless Controller on a Firebox</a:t>
            </a:r>
          </a:p>
          <a:p>
            <a:pPr lvl="2"/>
            <a:r>
              <a:rPr lang="en-US" dirty="0"/>
              <a:t>Devices will still operate with their last known configuration, but can no longer be updated from the Gateway Wireless Controller</a:t>
            </a:r>
          </a:p>
          <a:p>
            <a:pPr lvl="2"/>
            <a:r>
              <a:rPr lang="en-US" dirty="0"/>
              <a:t>The </a:t>
            </a:r>
            <a:r>
              <a:rPr lang="da-DK" dirty="0"/>
              <a:t>Send Log Messages to Syslog Server </a:t>
            </a:r>
            <a:r>
              <a:rPr lang="da-DK"/>
              <a:t>option for </a:t>
            </a:r>
            <a:r>
              <a:rPr lang="da-DK" dirty="0"/>
              <a:t>legacy access points is deprecated and removed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Removal of Obsolete Pop-Up Notification Option</a:t>
            </a:r>
          </a:p>
        </p:txBody>
      </p:sp>
    </p:spTree>
    <p:extLst>
      <p:ext uri="{BB962C8B-B14F-4D97-AF65-F5344CB8AC3E}">
        <p14:creationId xmlns:p14="http://schemas.microsoft.com/office/powerpoint/2010/main" val="343448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Obsolete Pop-Up Notification Option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048872"/>
            <a:ext cx="10115104" cy="5272512"/>
          </a:xfrm>
        </p:spPr>
        <p:txBody>
          <a:bodyPr/>
          <a:lstStyle/>
          <a:p>
            <a:r>
              <a:rPr lang="en-US" dirty="0"/>
              <a:t>The obsolete pop-up notification option is now removed from logging and notification preferences throughout Fireware Web UI and Policy Manager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C6FDBF88-32AD-9A25-49A4-75C4EE86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832" y="2750969"/>
            <a:ext cx="4449964" cy="3438609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EBB37309-8A90-D5A2-FE7C-8D25EF933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38" y="2750969"/>
            <a:ext cx="4264380" cy="25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Block Failed Logins Default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E550864-54D7-F36D-E14C-F699255D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6329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Block Failed Login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CBBEE1-EC0C-6B5B-BB22-99A4DAE6A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6329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Block Failed Login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E5B6642-FBB5-614C-2778-66BD9FD5A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6329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Block Failed Login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Failed Logins Enabled by Default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55" y="1216326"/>
            <a:ext cx="11033185" cy="5105058"/>
          </a:xfrm>
        </p:spPr>
        <p:txBody>
          <a:bodyPr/>
          <a:lstStyle/>
          <a:p>
            <a:r>
              <a:rPr lang="en-US" dirty="0"/>
              <a:t>The Block Failed Logins feature helps prevent brute force attacks against the login pages of a Firebox</a:t>
            </a:r>
          </a:p>
          <a:p>
            <a:r>
              <a:rPr lang="en-US" dirty="0"/>
              <a:t>In </a:t>
            </a:r>
            <a:r>
              <a:rPr lang="en-US" dirty="0" err="1"/>
              <a:t>Fireware</a:t>
            </a:r>
            <a:r>
              <a:rPr lang="en-US"/>
              <a:t> v12.11 </a:t>
            </a:r>
            <a:r>
              <a:rPr lang="en-US" dirty="0"/>
              <a:t>and higher, the Block Failed Logins feature is enabled by default in new and upgraded configurations, unless you previously configured authentication settings in </a:t>
            </a:r>
            <a:r>
              <a:rPr lang="en-US" dirty="0" err="1"/>
              <a:t>Fireware</a:t>
            </a:r>
            <a:r>
              <a:rPr lang="en-US" dirty="0"/>
              <a:t> v12.10.4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When you create a new configuration in v12.11, or upgrade from v12.10.3 or lower to v12.11, the feature is enabled by default</a:t>
            </a:r>
          </a:p>
          <a:p>
            <a:pPr lvl="1"/>
            <a:r>
              <a:rPr lang="en-US" dirty="0"/>
              <a:t>When you upgrade from v12.10.4 to v12.11:</a:t>
            </a:r>
          </a:p>
          <a:p>
            <a:pPr lvl="2"/>
            <a:r>
              <a:rPr lang="en-US" dirty="0"/>
              <a:t>If you did not save changes to authentication settings in v12.10.4, the upgrade enables this feature</a:t>
            </a:r>
          </a:p>
          <a:p>
            <a:pPr lvl="2"/>
            <a:r>
              <a:rPr lang="en-US" dirty="0"/>
              <a:t>If you did save changes to authentication settings in v12.10.4, the upgrade does not change your configuration of this feature</a:t>
            </a:r>
          </a:p>
        </p:txBody>
      </p:sp>
    </p:spTree>
    <p:extLst>
      <p:ext uri="{BB962C8B-B14F-4D97-AF65-F5344CB8AC3E}">
        <p14:creationId xmlns:p14="http://schemas.microsoft.com/office/powerpoint/2010/main" val="1361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3959D-7375-0F09-C07F-5AC18DFA0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A702-E269-751F-B1FB-DD3F2B4B0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 err="1"/>
              <a:t>aUTHpOINT</a:t>
            </a:r>
            <a:r>
              <a:rPr lang="en-US" dirty="0"/>
              <a:t> Support for Block Failed Logins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17C6C17-179E-BC64-EF21-FDC8BD734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6329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Block Failed Login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082180-F197-3E0C-5C39-AFB91FC2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6329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Block Failed Login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23ECB3-9A03-3F10-6DBD-D43E1D08C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6329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Block Failed Login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20CB5-4001-11AA-D5E2-E13EB9CF2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80FC8A-1E38-721B-0FEC-D87036F8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AuthPonit</a:t>
            </a:r>
            <a:r>
              <a:rPr lang="en-US" dirty="0"/>
              <a:t> Support for Block Failed Logins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1BB117-C751-F609-2D77-568E80768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Fireware v12.11 and higher, the Block Failed Logins feature now blocks failed login attempts from </a:t>
            </a:r>
            <a:r>
              <a:rPr lang="en-US"/>
              <a:t>AuthPoint users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9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v12.11 is available for these Firebox models:</a:t>
            </a:r>
          </a:p>
          <a:p>
            <a:pPr lvl="1"/>
            <a:r>
              <a:rPr lang="en-US" dirty="0"/>
              <a:t>Firebox M Series: M270, M290, M370, M390, M470,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v12.11 does not support these models:</a:t>
            </a:r>
          </a:p>
          <a:p>
            <a:pPr lvl="1"/>
            <a:r>
              <a:rPr lang="en-US" dirty="0"/>
              <a:t>Firebox T15 and Firebox T35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Firebox Authentication with SAML</a:t>
            </a:r>
          </a:p>
        </p:txBody>
      </p:sp>
    </p:spTree>
    <p:extLst>
      <p:ext uri="{BB962C8B-B14F-4D97-AF65-F5344CB8AC3E}">
        <p14:creationId xmlns:p14="http://schemas.microsoft.com/office/powerpoint/2010/main" val="39386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033" y="426252"/>
            <a:ext cx="7959435" cy="457200"/>
          </a:xfrm>
        </p:spPr>
        <p:txBody>
          <a:bodyPr/>
          <a:lstStyle/>
          <a:p>
            <a:r>
              <a:rPr lang="en-US" dirty="0"/>
              <a:t>Firebox Authentication with SAML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060" y="1043797"/>
            <a:ext cx="10705382" cy="5122312"/>
          </a:xfrm>
        </p:spPr>
        <p:txBody>
          <a:bodyPr/>
          <a:lstStyle/>
          <a:p>
            <a:r>
              <a:rPr lang="en-US" dirty="0"/>
              <a:t>With this feature, you can integrate a Firebox with a SAML Identity Provider (IdP) , such as Microsoft Entra ID (formerly Azure AD), and use single sign-on (SSO) and SAML for Firebox user authentication </a:t>
            </a:r>
          </a:p>
          <a:p>
            <a:r>
              <a:rPr lang="en-US" dirty="0"/>
              <a:t>You can exchange data between an IdP and a Service Provider (SP)</a:t>
            </a:r>
          </a:p>
          <a:p>
            <a:pPr lvl="1"/>
            <a:r>
              <a:rPr lang="en-US" dirty="0"/>
              <a:t>In the SAML configuration on the Firebox, you configure the Firebox as the SP</a:t>
            </a:r>
          </a:p>
          <a:p>
            <a:r>
              <a:rPr lang="en-US" dirty="0"/>
              <a:t>You can configure SSO and SAML to authenticate with Access Portal, the Firebox Authentication Portal, and Mobile VPN with SSL</a:t>
            </a:r>
          </a:p>
          <a:p>
            <a:pPr lvl="1"/>
            <a:r>
              <a:rPr lang="en-US" dirty="0"/>
              <a:t>The Mobile VPN with SSL v12.11 client for Windows supports SAML authentication.</a:t>
            </a:r>
            <a:br>
              <a:rPr lang="en-US" dirty="0"/>
            </a:br>
            <a:r>
              <a:rPr lang="en-US" dirty="0"/>
              <a:t>Mobile VPN with SSL for macOS and third-party OpenVPN clients are not supported</a:t>
            </a:r>
          </a:p>
          <a:p>
            <a:r>
              <a:rPr lang="en-US" dirty="0"/>
              <a:t>SAML authentication is disabled by default</a:t>
            </a:r>
          </a:p>
          <a:p>
            <a:r>
              <a:rPr lang="en-US" dirty="0"/>
              <a:t>SAML authentication diagnostic log messages use the </a:t>
            </a:r>
            <a:r>
              <a:rPr lang="en-US" b="1" dirty="0"/>
              <a:t>samld</a:t>
            </a:r>
            <a:r>
              <a:rPr lang="en-US" dirty="0"/>
              <a:t> identifier</a:t>
            </a:r>
          </a:p>
          <a:p>
            <a:r>
              <a:rPr lang="en-US" dirty="0"/>
              <a:t>You can configure a SAML authentication server from WSM, Fireware Web UI, WatchGuard Cloud, and the CLI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Authentication with SAML (Fireware Web UI)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22363"/>
            <a:ext cx="7342094" cy="3644084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To configure a SAML authentication server, from Fireware Web UI:</a:t>
            </a:r>
            <a:endParaRPr lang="en-US" b="1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Authentication &gt; Servers &gt;</a:t>
            </a:r>
            <a:r>
              <a:rPr lang="en-US" dirty="0"/>
              <a:t> </a:t>
            </a:r>
            <a:r>
              <a:rPr lang="en-US" b="1" dirty="0"/>
              <a:t>SAML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IdP Name</a:t>
            </a:r>
            <a:r>
              <a:rPr lang="en-US" dirty="0"/>
              <a:t> text box, type the name of your IdP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Host Name</a:t>
            </a:r>
            <a:r>
              <a:rPr lang="en-US" dirty="0"/>
              <a:t> text box, type an FQDN that resolves to the Firebox external interface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Keep the </a:t>
            </a:r>
            <a:r>
              <a:rPr lang="en-US" b="1" dirty="0"/>
              <a:t>IdP Metadata URL</a:t>
            </a:r>
            <a:r>
              <a:rPr lang="en-US" dirty="0"/>
              <a:t> text box blank for now </a:t>
            </a:r>
            <a:r>
              <a:rPr lang="en-US" i="1" dirty="0"/>
              <a:t>Complete the steps in the next section to get the IdP Metadata URL from your IdP administrator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Save</a:t>
            </a:r>
            <a:br>
              <a:rPr lang="en-US" b="1" dirty="0"/>
            </a:br>
            <a:r>
              <a:rPr lang="en-US" i="1" dirty="0"/>
              <a:t>The Firebox generates a page that includes additional SAML configuration information. Give this information to your IdP administrator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2ADEC-FCF9-0AB0-12A4-9C7004BD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94494" y="2293693"/>
            <a:ext cx="4465504" cy="33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Authentication with SAML (Policy Manager)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201304"/>
            <a:ext cx="8256494" cy="512008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To configure a SAML authentication server, from Policy Manager:</a:t>
            </a:r>
            <a:endParaRPr lang="en-US" b="1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Setup &gt; Authentication &gt; Authentication Servers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SAML</a:t>
            </a:r>
            <a:r>
              <a:rPr lang="en-US" dirty="0"/>
              <a:t> tab, then select </a:t>
            </a:r>
            <a:r>
              <a:rPr lang="en-US" b="1" dirty="0"/>
              <a:t>Enable SAML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IdP Name</a:t>
            </a:r>
            <a:r>
              <a:rPr lang="en-US" dirty="0"/>
              <a:t> text box, type the name of your IdP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Host Name</a:t>
            </a:r>
            <a:r>
              <a:rPr lang="en-US" dirty="0"/>
              <a:t> text box, type an FQDN that resolves to the Firebox external interface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Keep the IdP Metadata URL text box blank for now </a:t>
            </a:r>
            <a:br>
              <a:rPr lang="en-US" dirty="0"/>
            </a:br>
            <a:r>
              <a:rPr lang="en-US" i="1" dirty="0"/>
              <a:t>Complete the steps in the next section to get the IdP Metadata URL from your IdP administrator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OK</a:t>
            </a:r>
            <a:br>
              <a:rPr lang="en-US" b="1" dirty="0"/>
            </a:br>
            <a:r>
              <a:rPr lang="en-US" i="1" dirty="0"/>
              <a:t>The Firebox generates a page that includes additional SAML configuration information. Give this information to your IdP administrator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2ADEC-FCF9-0AB0-12A4-9C7004BD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97153" y="1724081"/>
            <a:ext cx="3339502" cy="393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Authentication with SAML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22363"/>
            <a:ext cx="7342094" cy="3644084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Your IdP administrator uses information from the SAML configuration page on the Firebox to configure your company account on the IdP website</a:t>
            </a:r>
          </a:p>
          <a:p>
            <a:pPr marL="0" lvl="0" indent="0">
              <a:buNone/>
            </a:pPr>
            <a:r>
              <a:rPr lang="en-US" dirty="0"/>
              <a:t>To connect to the Firebox SAML configuration page:</a:t>
            </a:r>
            <a:endParaRPr lang="en-US" b="1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Go to https://[Host name or IP address for Firebox SAML]/auth/saml </a:t>
            </a:r>
            <a:endParaRPr lang="en-US" b="1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Your IdP administrator must enter the metadata URL from Option 1, or the URLs and certificate from Option 2, to the account settings for your company on the IdP website 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The IdP administrator must give you the IdP Metadata URL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Return to the Firebox SAML configuration and type the IdP Metadata URL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D3430-013C-FCBC-5D9B-57915BB9D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94494" y="1391373"/>
            <a:ext cx="3892374" cy="52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6750</TotalTime>
  <Words>1909</Words>
  <Application>Microsoft Office PowerPoint</Application>
  <PresentationFormat>Widescreen</PresentationFormat>
  <Paragraphs>169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Courier New</vt:lpstr>
      <vt:lpstr>Geneva</vt:lpstr>
      <vt:lpstr>Open Sans</vt:lpstr>
      <vt:lpstr>Roboto</vt:lpstr>
      <vt:lpstr>Wingdings</vt:lpstr>
      <vt:lpstr>WatchGuard</vt:lpstr>
      <vt:lpstr>What’s new in fireware 12.11</vt:lpstr>
      <vt:lpstr>What’s new in Fireware v12.11</vt:lpstr>
      <vt:lpstr>What’s new in Fireware v12.11</vt:lpstr>
      <vt:lpstr>What’s new in Fireware v12.11</vt:lpstr>
      <vt:lpstr>Firebox Authentication with SAML</vt:lpstr>
      <vt:lpstr>Firebox Authentication with SAML</vt:lpstr>
      <vt:lpstr>Firebox Authentication with SAML (Fireware Web UI)</vt:lpstr>
      <vt:lpstr>Firebox Authentication with SAML (Policy Manager)</vt:lpstr>
      <vt:lpstr>Firebox Authentication with SAML</vt:lpstr>
      <vt:lpstr>Firebox Authentication with SAML (WatchGuard Cloud)</vt:lpstr>
      <vt:lpstr>Firebox Authentication with SAML (WatchGuard Cloud)</vt:lpstr>
      <vt:lpstr>Firebox Authentication with SAML (WatchGuard Cloud)</vt:lpstr>
      <vt:lpstr>Firebox Authentication with SAML (CLI)</vt:lpstr>
      <vt:lpstr>Firebox Authentication with SAML (CLI)</vt:lpstr>
      <vt:lpstr>FIPS 140-3 Support</vt:lpstr>
      <vt:lpstr>FIPS 140-3 Support</vt:lpstr>
      <vt:lpstr>Internet Watch Foundation WebBlocker Category Update</vt:lpstr>
      <vt:lpstr>Internet Watch Foundation WebBlocker Category Update</vt:lpstr>
      <vt:lpstr>Minimum TLS Protocol Version</vt:lpstr>
      <vt:lpstr>Minimum TLS Protocol Version</vt:lpstr>
      <vt:lpstr>Device Information in Local Web UI (Cloud-Managed)</vt:lpstr>
      <vt:lpstr>Device Information Page in Fireware Web UI (Cloud-Managed)</vt:lpstr>
      <vt:lpstr>Configuration Report Enhancements</vt:lpstr>
      <vt:lpstr>Configuration Report Enhancements</vt:lpstr>
      <vt:lpstr>Web Setup Wizard Enhancements</vt:lpstr>
      <vt:lpstr>Web Setup Wizard Enhancements</vt:lpstr>
      <vt:lpstr>Threat Telemetry Collection</vt:lpstr>
      <vt:lpstr>Threat Telemetry Collection</vt:lpstr>
      <vt:lpstr>Removal of Mobile VPN with SSL Client Download Page </vt:lpstr>
      <vt:lpstr>Removal of Mobile VPN with SSL Client Download Page</vt:lpstr>
      <vt:lpstr>AP Compatibility for  Gateway Wireless Controller</vt:lpstr>
      <vt:lpstr>AP Compatibility for Gateway Wireless Controller</vt:lpstr>
      <vt:lpstr>Removal of Obsolete Pop-Up Notification Option</vt:lpstr>
      <vt:lpstr>Removal of Obsolete Pop-Up Notification Option</vt:lpstr>
      <vt:lpstr>Block Failed Logins Default</vt:lpstr>
      <vt:lpstr>Block Failed Logins Enabled by Default</vt:lpstr>
      <vt:lpstr>aUTHpOINT Support for Block Failed Logins</vt:lpstr>
      <vt:lpstr>AuthPonit Support for Block Failed Logins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v12.11</dc:title>
  <dc:creator>WatchGuard Technology, Inc.</dc:creator>
  <cp:lastModifiedBy>Jen Mosinski</cp:lastModifiedBy>
  <cp:revision>418</cp:revision>
  <dcterms:created xsi:type="dcterms:W3CDTF">2022-01-26T19:53:58Z</dcterms:created>
  <dcterms:modified xsi:type="dcterms:W3CDTF">2024-11-27T02:02:53Z</dcterms:modified>
</cp:coreProperties>
</file>