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25" r:id="rId2"/>
    <p:sldId id="442" r:id="rId3"/>
    <p:sldId id="3848" r:id="rId4"/>
    <p:sldId id="3856" r:id="rId5"/>
    <p:sldId id="3779" r:id="rId6"/>
    <p:sldId id="3863" r:id="rId7"/>
    <p:sldId id="3881" r:id="rId8"/>
    <p:sldId id="3864" r:id="rId9"/>
    <p:sldId id="3849" r:id="rId10"/>
    <p:sldId id="3859" r:id="rId11"/>
    <p:sldId id="3860" r:id="rId12"/>
    <p:sldId id="3854" r:id="rId13"/>
    <p:sldId id="3875" r:id="rId14"/>
    <p:sldId id="3857" r:id="rId15"/>
    <p:sldId id="3877" r:id="rId16"/>
    <p:sldId id="3867" r:id="rId17"/>
    <p:sldId id="3862" r:id="rId18"/>
    <p:sldId id="3872" r:id="rId19"/>
    <p:sldId id="3883" r:id="rId20"/>
    <p:sldId id="3879" r:id="rId21"/>
    <p:sldId id="3868" r:id="rId22"/>
    <p:sldId id="3874" r:id="rId23"/>
    <p:sldId id="3880" r:id="rId24"/>
    <p:sldId id="3851" r:id="rId25"/>
    <p:sldId id="3869" r:id="rId26"/>
    <p:sldId id="3871" r:id="rId27"/>
    <p:sldId id="3850" r:id="rId28"/>
    <p:sldId id="3865" r:id="rId29"/>
    <p:sldId id="3866" r:id="rId30"/>
    <p:sldId id="3870" r:id="rId31"/>
    <p:sldId id="3882" r:id="rId32"/>
    <p:sldId id="58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VTBQYhi5uZ/xKN2GmqGqqw==" hashData="SwqT8Fbl7zr+vc8BEOFKDP9mk+s7FiFEs7p+prsXM6burY+gN4jXL2h53bPKKTFXzXR8BfKYeGK8um+RJ2sbXw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40CA2C-D7A0-3D58-8479-1BBDF7BAD914}" name="Nicole Santos" initials="NS" userId="S::Nicole.Santos@watchguard.com::af2f4233-8509-4275-a895-0a226add0c71" providerId="AD"/>
  <p188:author id="{99F2A84F-138A-FC99-42FF-75BEEBEEAAF7}" name="David Busby" initials="DB" userId="S::David.Busby@watchguard.com::d8188d8b-8ff3-481e-a091-7364ed90ca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000"/>
    <a:srgbClr val="ACACAC"/>
    <a:srgbClr val="660700"/>
    <a:srgbClr val="2BBED8"/>
    <a:srgbClr val="000000"/>
    <a:srgbClr val="330200"/>
    <a:srgbClr val="B32317"/>
    <a:srgbClr val="00467F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561224-F520-41E2-B432-A09215AA01DA}" v="846" dt="2024-06-18T17:43:02.694"/>
    <p1510:client id="{0C59F046-A75D-3E9E-224E-DCCD46A641DE}" v="1267" dt="2024-06-20T10:42:51.4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3F21BB-421D-412B-87C5-D2101A386A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5685B-FADA-4113-BD66-64E0B5685E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333AC-B101-4B7D-8E50-F5FE5CA71A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3EC46-9BF6-41C9-8A3C-F168BD0F47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46C9-A2EC-4890-8236-7C33D7947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D9356-61ED-4170-BD63-8EA893F9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4087-17AE-CF43-A0BD-ECFDB94F5A80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78E81-FCE8-D94A-B114-51B06508A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9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36B35D-55EA-45D4-A314-0BB692543F73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4404" y="4052387"/>
            <a:ext cx="6800051" cy="58727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2400" cap="all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2024 WatchGuard Technologies, Inc. All Rights Reserved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B5C4FB-9D3F-584A-AA3B-3B8C245B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1130968"/>
            <a:ext cx="2182135" cy="4499810"/>
          </a:xfrm>
        </p:spPr>
        <p:txBody>
          <a:bodyPr wrap="square" anchor="ctr">
            <a:noAutofit/>
          </a:bodyPr>
          <a:lstStyle>
            <a:lvl1pPr algn="r">
              <a:defRPr sz="20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5DAB6-8321-F945-AD67-9CE5F9CA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83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2D80-0D87-8C4C-A540-381927933607}"/>
              </a:ext>
            </a:extLst>
          </p:cNvPr>
          <p:cNvCxnSpPr>
            <a:cxnSpLocks/>
          </p:cNvCxnSpPr>
          <p:nvPr userDrawn="1"/>
        </p:nvCxnSpPr>
        <p:spPr>
          <a:xfrm>
            <a:off x="3078143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D3E85FA-4F25-4E0C-8477-612E8CFB3C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and Pictur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D0C14A-76CA-4266-9D5E-1116868E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4958037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ABCA7C5-B296-461D-9F4E-DD4495A89B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5793" y="1322362"/>
            <a:ext cx="5662079" cy="5092506"/>
          </a:xfrm>
          <a:ln w="12700">
            <a:solidFill>
              <a:srgbClr val="ACACAC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70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84299A-B8C0-45EA-B88B-2CE2DED5F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DC3424-3CE8-4041-B3B7-E0521DD92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683DE0-907D-0640-9FCB-BECF909B27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E3B149-852B-BB46-B224-959929010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3124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5071E4-94A7-2546-A83B-4890DE814D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73124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4B636B-144D-4507-A418-63041D5CA3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3409EA1-7EC8-A040-BB8E-4BF6D1742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0826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6DC408-6A32-A342-AD68-D8071FFC0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F02ED4-0D75-1243-87EB-F5B7D2CD5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8185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846299-B0CC-E54D-B685-01E429ABF54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8185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0B8BFD-E3DD-8646-B5F5-60C593839A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4278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496500E-B284-E84E-B9D0-316EB367306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34278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E89B3D-F558-444A-825D-09008E29A6A8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8228415-8B51-411E-A5FA-13AC942715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1594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12748" y="1802811"/>
            <a:ext cx="2632441" cy="3705445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39ED645-6FDD-494C-B0C7-B7195F9C6D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320826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31594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12748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8441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7625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A8AE7D3-CD0C-7B4F-8D63-7286EE639B8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55179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22DEEA9-D819-4A1D-BF45-B222701F8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5" grpId="0" animBg="1"/>
      <p:bldP spid="2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ECE201-B691-45BE-AA22-6012F21D63E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98504407"/>
              </p:ext>
            </p:extLst>
          </p:nvPr>
        </p:nvGraphicFramePr>
        <p:xfrm>
          <a:off x="2158815" y="1560984"/>
          <a:ext cx="7874370" cy="462228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24790">
                  <a:extLst>
                    <a:ext uri="{9D8B030D-6E8A-4147-A177-3AD203B41FA5}">
                      <a16:colId xmlns:a16="http://schemas.microsoft.com/office/drawing/2014/main" val="4170995988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3319331502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498230570"/>
                    </a:ext>
                  </a:extLst>
                </a:gridCol>
              </a:tblGrid>
              <a:tr h="7250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5103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55306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4357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40232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716172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263520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84039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13265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508255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3F40B94-5B47-4AC2-BFF7-FDA1DB315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3D615-043F-3743-81F4-A78B554F6657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2024 WatchGuard Technologies, Inc. All Rights Reserved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209D0-F100-4AA1-B9BC-669E0481EE7C}"/>
              </a:ext>
            </a:extLst>
          </p:cNvPr>
          <p:cNvSpPr txBox="1"/>
          <p:nvPr userDrawn="1"/>
        </p:nvSpPr>
        <p:spPr>
          <a:xfrm>
            <a:off x="6744615" y="3013502"/>
            <a:ext cx="380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800" b="0" i="0" u="none" strike="noStrike" kern="1200" cap="all" spc="0" normalizeH="0" baseline="0" noProof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364699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orld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070919"/>
            <a:ext cx="7404101" cy="5696712"/>
          </a:xfrm>
        </p:spPr>
        <p:txBody>
          <a:bodyPr anchor="t" anchorCtr="0"/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0696" y="5961839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00643C9-6ACF-4A4A-9ED0-42334EB899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17863" y="6310431"/>
            <a:ext cx="11885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0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99E04F-A9DC-4552-BDA3-A23AE31C0D2F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09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5A81C4-4F7F-4242-A5A7-8410A48239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069239"/>
            <a:ext cx="7404101" cy="5699685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92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4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UI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AB98BA-99BD-47CC-943D-98D973F8B43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40715" y="1322361"/>
            <a:ext cx="8894228" cy="5003003"/>
          </a:xfrm>
          <a:ln w="12700">
            <a:solidFill>
              <a:srgbClr val="ACACAC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43CF23-A405-4C51-9788-41E146DAEAC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25713" y="1322361"/>
            <a:ext cx="2920878" cy="5380443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64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Pictur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D36ECD-5AF2-471E-BE40-E75FEC8F839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75F0B-301C-4690-8E9E-AC18F29A1F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5793" y="1322362"/>
            <a:ext cx="5662079" cy="5092506"/>
          </a:xfrm>
          <a:ln w="12700">
            <a:solidFill>
              <a:srgbClr val="ACACAC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837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CEEB648-B4F1-476E-9AB4-2E86BEE2E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Intro/Exi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10114548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10000"/>
              <a:buFont typeface="Wingdings" panose="05000000000000000000" pitchFamily="2" charset="2"/>
              <a:buChar char="v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DBACB39-763C-4F77-918A-D71385FD4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La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070919"/>
            <a:ext cx="7404101" cy="5698005"/>
          </a:xfrm>
        </p:spPr>
        <p:txBody>
          <a:bodyPr anchor="t" anchorCtr="0">
            <a:normAutofit/>
          </a:bodyPr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B273A-30DA-4063-AF64-0384BA1B9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7400" y="1070919"/>
            <a:ext cx="2790825" cy="646331"/>
          </a:xfrm>
          <a:solidFill>
            <a:srgbClr val="000000">
              <a:alpha val="69804"/>
            </a:srgbClr>
          </a:solidFill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/>
              <a:t>Optional side text for lab information</a:t>
            </a:r>
          </a:p>
        </p:txBody>
      </p:sp>
    </p:spTree>
    <p:extLst>
      <p:ext uri="{BB962C8B-B14F-4D97-AF65-F5344CB8AC3E}">
        <p14:creationId xmlns:p14="http://schemas.microsoft.com/office/powerpoint/2010/main" val="14353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14" r:id="rId2"/>
    <p:sldLayoutId id="2147483715" r:id="rId3"/>
    <p:sldLayoutId id="2147483716" r:id="rId4"/>
    <p:sldLayoutId id="2147483718" r:id="rId5"/>
    <p:sldLayoutId id="2147483710" r:id="rId6"/>
    <p:sldLayoutId id="2147483709" r:id="rId7"/>
    <p:sldLayoutId id="2147483675" r:id="rId8"/>
    <p:sldLayoutId id="2147483708" r:id="rId9"/>
    <p:sldLayoutId id="2147483672" r:id="rId10"/>
    <p:sldLayoutId id="2147483688" r:id="rId11"/>
    <p:sldLayoutId id="2147483713" r:id="rId12"/>
    <p:sldLayoutId id="2147483678" r:id="rId13"/>
    <p:sldLayoutId id="2147483679" r:id="rId14"/>
    <p:sldLayoutId id="2147483687" r:id="rId15"/>
    <p:sldLayoutId id="2147483680" r:id="rId16"/>
    <p:sldLayoutId id="2147483711" r:id="rId17"/>
    <p:sldLayoutId id="2147483717" r:id="rId18"/>
    <p:sldLayoutId id="214748371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22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20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001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430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002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.pandasecurity.com/aether/?product=AD360&amp;lang=en" TargetMode="Externa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tchguard.com/help/docs/help-center/en-US/Content/en-US/Endpoint-Security/manage-settings/configure-secure-vpn.html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chguard.com/help/docs/help-center/en-US/Content/en-US/Endpoint-Security/manage-devices/remote-control-window-overview.html" TargetMode="External"/><Relationship Id="rId2" Type="http://schemas.openxmlformats.org/officeDocument/2006/relationships/hyperlink" Target="https://www.watchguard.com/help/docs/help-center/en-US/Content/en-US/Endpoint-Security/manage-settings/configure-local-alerts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watchguard.com/help/docs/help-center/en-US/Content/en-US/Endpoint-Security/manage-devices/isolate-computer.html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8.xml"/><Relationship Id="rId7" Type="http://schemas.openxmlformats.org/officeDocument/2006/relationships/slide" Target="slide1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7.xml"/><Relationship Id="rId5" Type="http://schemas.openxmlformats.org/officeDocument/2006/relationships/slide" Target="slide14.xml"/><Relationship Id="rId4" Type="http://schemas.openxmlformats.org/officeDocument/2006/relationships/slide" Target="slide9.xml"/><Relationship Id="rId9" Type="http://schemas.openxmlformats.org/officeDocument/2006/relationships/slide" Target="slide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A4B5-666B-4BFF-AD33-8D273933A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4404" y="2644170"/>
            <a:ext cx="6800051" cy="1569660"/>
          </a:xfrm>
        </p:spPr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Introduction to Aether 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6C22F-2B84-42D9-99E5-5ED8FFDF3002}"/>
              </a:ext>
            </a:extLst>
          </p:cNvPr>
          <p:cNvSpPr txBox="1"/>
          <p:nvPr/>
        </p:nvSpPr>
        <p:spPr>
          <a:xfrm>
            <a:off x="8017727" y="6202154"/>
            <a:ext cx="417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rgbClr val="2BBED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Updated: 25 July 2024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864B2B5-438A-922C-056A-2AF1C4E58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4477" y="4157683"/>
            <a:ext cx="6800051" cy="587277"/>
          </a:xfrm>
        </p:spPr>
        <p:txBody>
          <a:bodyPr/>
          <a:lstStyle/>
          <a:p>
            <a:r>
              <a:rPr lang="en-US" dirty="0"/>
              <a:t>Endpoint Security – Friends </a:t>
            </a:r>
            <a:r>
              <a:rPr lang="en-US"/>
              <a:t>&amp; Family</a:t>
            </a:r>
          </a:p>
        </p:txBody>
      </p:sp>
    </p:spTree>
    <p:extLst>
      <p:ext uri="{BB962C8B-B14F-4D97-AF65-F5344CB8AC3E}">
        <p14:creationId xmlns:p14="http://schemas.microsoft.com/office/powerpoint/2010/main" val="400487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43020-7886-3975-3A98-F17E8D225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 Vulnerable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AB3B6-94CE-5E1E-04FE-3AF1D7CBA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9914409" cy="4999021"/>
          </a:xfrm>
        </p:spPr>
        <p:txBody>
          <a:bodyPr/>
          <a:lstStyle/>
          <a:p>
            <a:r>
              <a:rPr lang="en-US" dirty="0"/>
              <a:t>When identified, these vulnerable drivers show in the Exploit Activity widget on the Security dashboard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see driver details, select the affected computer in the Exploit Activity list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4FEA97-E41F-ABD4-86E2-09BC91114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930" y="1737409"/>
            <a:ext cx="1520364" cy="15044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3EA3C9-1797-57AE-47EB-A98445F19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462" y="3971757"/>
            <a:ext cx="8099075" cy="200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1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43020-7886-3975-3A98-F17E8D225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 Vulnerable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AB3B6-94CE-5E1E-04FE-3AF1D7CBA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70048" cy="4999021"/>
          </a:xfrm>
        </p:spPr>
        <p:txBody>
          <a:bodyPr/>
          <a:lstStyle/>
          <a:p>
            <a:r>
              <a:rPr lang="en-US" dirty="0"/>
              <a:t>You can allow the blocked driver to run or stop allowing the driver when it was previously allowed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4CCD48-A483-65FC-8109-D38285B90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15" y="2258753"/>
            <a:ext cx="7165970" cy="412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8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F09FB-BB41-80A3-319A-20579855B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 Anti-Exploit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A64CF-CB48-2163-C12D-864964465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the Advanced Protection section of the Workstations and Servers security settings profile, you now enable anti-exploit protection with the Code Injection toggle</a:t>
            </a: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B95389-76C2-05E5-39D2-BA6CD5C9D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720" y="2483085"/>
            <a:ext cx="9052560" cy="33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8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77B52-B283-3C12-DFB2-8EA52EA15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Code Injection Exclusions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A7B74-37D8-7328-A4E1-08DF19644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Anti-exploit protection detects advanced mechanisms that inject code in running processes</a:t>
            </a:r>
          </a:p>
          <a:p>
            <a:r>
              <a:rPr lang="en-US" dirty="0"/>
              <a:t>You can exclude processes that are incompatible with anti-exploit protection</a:t>
            </a:r>
          </a:p>
          <a:p>
            <a:pPr lvl="1"/>
            <a:r>
              <a:rPr lang="en-US" dirty="0"/>
              <a:t>Anti-exploit protection does not detect code injections on excluded processes, although it continues to protect all other running processes</a:t>
            </a:r>
          </a:p>
          <a:p>
            <a:r>
              <a:rPr lang="en-US" dirty="0"/>
              <a:t>To exclude a process, type its file name in the Excluded Processes text box and press Enter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EBC918-1418-4A96-37A9-23B8331E9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141" y="4712156"/>
            <a:ext cx="10075718" cy="10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2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57588-83F6-BB07-C39A-34BA8D5E1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SHA-256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D7D38-10CE-52B3-CE5C-E3AEFA431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You can now specify the SHA-256 hash value of a program you want to block in these security settings profiles for Windows computers:</a:t>
            </a:r>
          </a:p>
          <a:p>
            <a:pPr lvl="1">
              <a:buClr>
                <a:srgbClr val="FFFFFF"/>
              </a:buClr>
            </a:pPr>
            <a:r>
              <a:rPr lang="en-US" sz="2200" dirty="0">
                <a:latin typeface="Open Sans"/>
                <a:ea typeface="Open Sans"/>
                <a:cs typeface="Open Sans"/>
              </a:rPr>
              <a:t>Workstations and Servers</a:t>
            </a:r>
            <a:endParaRPr lang="en-US" dirty="0">
              <a:latin typeface="Open Sans"/>
              <a:ea typeface="Open Sans"/>
              <a:cs typeface="Open Sans"/>
            </a:endParaRPr>
          </a:p>
          <a:p>
            <a:pPr lvl="1">
              <a:buClr>
                <a:srgbClr val="FFFFFF"/>
              </a:buClr>
            </a:pPr>
            <a:r>
              <a:rPr lang="en-US" sz="2200" dirty="0">
                <a:latin typeface="Open Sans"/>
                <a:ea typeface="Open Sans"/>
                <a:cs typeface="Open Sans"/>
              </a:rPr>
              <a:t>Program Blocking</a:t>
            </a:r>
            <a:br>
              <a:rPr lang="en-US" sz="2200" dirty="0">
                <a:latin typeface="Open Sans"/>
                <a:ea typeface="Open Sans"/>
                <a:cs typeface="Open Sans"/>
              </a:rPr>
            </a:br>
            <a:endParaRPr lang="en-US" dirty="0">
              <a:latin typeface="Open Sans"/>
              <a:ea typeface="Open Sans"/>
              <a:cs typeface="Open Sans"/>
            </a:endParaRPr>
          </a:p>
          <a:p>
            <a:pPr>
              <a:buClr>
                <a:srgbClr val="FFFFFF"/>
              </a:buClr>
            </a:pPr>
            <a:endParaRPr lang="en-US" dirty="0">
              <a:latin typeface="Open Sans"/>
              <a:ea typeface="Open Sans"/>
              <a:cs typeface="Open Sans"/>
            </a:endParaRPr>
          </a:p>
          <a:p>
            <a:pPr>
              <a:buClr>
                <a:srgbClr val="FFFFFF"/>
              </a:buClr>
            </a:pPr>
            <a:endParaRPr lang="en-US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C1956BB3-A55B-DA49-E376-8DD7F4ADE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781" y="3062689"/>
            <a:ext cx="3001523" cy="3147153"/>
          </a:xfrm>
          <a:prstGeom prst="rect">
            <a:avLst/>
          </a:prstGeom>
        </p:spPr>
      </p:pic>
      <p:pic>
        <p:nvPicPr>
          <p:cNvPr id="8" name="Picture 7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7FF2C88A-254D-3AE0-B5D8-AC131488F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989" y="3182929"/>
            <a:ext cx="5268817" cy="263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57588-83F6-BB07-C39A-34BA8D5E1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SHA-256 Support for Authorized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D7D38-10CE-52B3-CE5C-E3AEFA431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You can now specify the SHA-256 hash value of the programs that must be authorized on Windows computers</a:t>
            </a:r>
            <a:br>
              <a:rPr lang="en-US" dirty="0">
                <a:latin typeface="Open Sans"/>
                <a:ea typeface="Open Sans"/>
                <a:cs typeface="Open Sans"/>
              </a:rPr>
            </a:br>
            <a:endParaRPr lang="en-US" dirty="0"/>
          </a:p>
          <a:p>
            <a:pPr>
              <a:buClr>
                <a:srgbClr val="FFFFFF"/>
              </a:buClr>
            </a:pPr>
            <a:endParaRPr lang="en-US" dirty="0">
              <a:latin typeface="Open Sans"/>
              <a:ea typeface="Open Sans"/>
              <a:cs typeface="Open Sans"/>
            </a:endParaRPr>
          </a:p>
          <a:p>
            <a:pPr>
              <a:buClr>
                <a:srgbClr val="FFFFFF"/>
              </a:buClr>
            </a:pPr>
            <a:endParaRPr lang="en-US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1B1D54F-9649-D2DC-C510-55BC630C5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466" y="2178126"/>
            <a:ext cx="3667814" cy="34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0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2A8F7-B50B-E1F8-2A80-02D158C1E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SHA-256 Support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6B54B-DA86-FCDB-15A8-B9D337781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In the Security dashboard, you can monitor and filter the results based on the SHA-256 hash values of the files in these tiles:</a:t>
            </a:r>
          </a:p>
          <a:p>
            <a:pPr lvl="1"/>
            <a:r>
              <a:rPr lang="en-US" dirty="0">
                <a:latin typeface="Open Sans"/>
                <a:ea typeface="Open Sans"/>
                <a:cs typeface="Open Sans"/>
              </a:rPr>
              <a:t>Programs Blocked by the Administrator</a:t>
            </a:r>
          </a:p>
          <a:p>
            <a:pPr lvl="1">
              <a:buClr>
                <a:srgbClr val="FFFFFF"/>
              </a:buClr>
            </a:pPr>
            <a:r>
              <a:rPr lang="en-US" dirty="0">
                <a:latin typeface="Open Sans"/>
                <a:ea typeface="Open Sans"/>
                <a:cs typeface="Open Sans"/>
              </a:rPr>
              <a:t>Detected Items Allowed by the Administrator</a:t>
            </a:r>
          </a:p>
          <a:p>
            <a:pPr lvl="1">
              <a:buClr>
                <a:srgbClr val="FFFFFF"/>
              </a:buClr>
            </a:pPr>
            <a:r>
              <a:rPr lang="en-US" dirty="0">
                <a:latin typeface="Open Sans"/>
                <a:ea typeface="Open Sans"/>
                <a:cs typeface="Open Sans"/>
              </a:rPr>
              <a:t>Detections by Advanced Security 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8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12CB-E95A-9232-74DB-BD574D695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Exclusion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DD6D4-EE6B-E0E5-F22B-ED20E0564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WatchGuard Endpoint Security assigns a specific risk level to each risk detected on computers</a:t>
            </a:r>
          </a:p>
          <a:p>
            <a:r>
              <a:rPr lang="en-US" dirty="0"/>
              <a:t>On the Manage Exclusion Impact page, you can now control whether folder-level, file, or file extension exclusions impact the overall security risk status for a computer</a:t>
            </a:r>
          </a:p>
          <a:p>
            <a:r>
              <a:rPr lang="en-US" dirty="0"/>
              <a:t>From the </a:t>
            </a:r>
            <a:r>
              <a:rPr lang="en-US" b="1" dirty="0"/>
              <a:t>Settings &gt; Risks </a:t>
            </a:r>
            <a:r>
              <a:rPr lang="en-US" dirty="0"/>
              <a:t>page, next to </a:t>
            </a:r>
            <a:r>
              <a:rPr lang="en-US" b="1" dirty="0"/>
              <a:t>Folder, File, and Extension </a:t>
            </a:r>
            <a:r>
              <a:rPr lang="en-US" dirty="0"/>
              <a:t>exclusions, click </a:t>
            </a:r>
            <a:r>
              <a:rPr lang="en-US" b="1" dirty="0"/>
              <a:t>Manage Exclusion Impact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22DFD2-B73A-5D74-FD8C-9462C9973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095" y="4205538"/>
            <a:ext cx="5923809" cy="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4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EE2A0-4F03-B5FC-1603-CF110300F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Exclusion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65AA5-A25E-E0FE-CFFD-87FBD61E6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arrows on the page to specify the folders, files, and file extensions that impact or do not impact security risk status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BCA71-0F6F-4A7F-6243-EA7673C09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814" y="2177765"/>
            <a:ext cx="6178372" cy="39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3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AC7A9-24AB-C13D-8051-F8613F592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Verbose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23860-BDB6-B8B7-2D38-9A7B15640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427850" cy="4999021"/>
          </a:xfrm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>
                <a:latin typeface="Open Sans"/>
                <a:ea typeface="Open Sans"/>
                <a:cs typeface="Open Sans"/>
              </a:rPr>
              <a:t>Verbose mode enables computers to generate extended telemetry over a limited time interval</a:t>
            </a:r>
          </a:p>
        </p:txBody>
      </p:sp>
      <p:pic>
        <p:nvPicPr>
          <p:cNvPr id="4" name="Picture 3" descr="A screenshot of a screen&#10;&#10;Description automatically generated">
            <a:extLst>
              <a:ext uri="{FF2B5EF4-FFF2-40B4-BE49-F238E27FC236}">
                <a16:creationId xmlns:a16="http://schemas.microsoft.com/office/drawing/2014/main" id="{72F8F757-3E6F-1CBF-F6FB-B14AD7754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074783"/>
            <a:ext cx="6071616" cy="27234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0829D9-6B7F-6197-3EBC-20915F1D08BD}"/>
              </a:ext>
            </a:extLst>
          </p:cNvPr>
          <p:cNvSpPr txBox="1"/>
          <p:nvPr/>
        </p:nvSpPr>
        <p:spPr>
          <a:xfrm>
            <a:off x="925830" y="2074783"/>
            <a:ext cx="433197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spcBef>
                <a:spcPts val="12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/>
                <a:ea typeface="Open Sans"/>
                <a:cs typeface="Open Sans"/>
              </a:rPr>
              <a:t>You can analyze this information to troubleshoot an Indicator of Attack (IOA) event</a:t>
            </a:r>
          </a:p>
          <a:p>
            <a:pPr marL="742950" lvl="1" indent="-285750">
              <a:spcBef>
                <a:spcPts val="12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/>
                <a:ea typeface="Open Sans"/>
                <a:cs typeface="Open Sans"/>
              </a:rPr>
              <a:t>Useful for security operators that want to simulate attacks in a POC under the MITRE standard</a:t>
            </a:r>
          </a:p>
        </p:txBody>
      </p:sp>
    </p:spTree>
    <p:extLst>
      <p:ext uri="{BB962C8B-B14F-4D97-AF65-F5344CB8AC3E}">
        <p14:creationId xmlns:p14="http://schemas.microsoft.com/office/powerpoint/2010/main" val="176454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070919"/>
            <a:ext cx="7404101" cy="5696712"/>
          </a:xfrm>
        </p:spPr>
        <p:txBody>
          <a:bodyPr anchor="t">
            <a:normAutofit fontScale="92500" lnSpcReduction="10000"/>
          </a:bodyPr>
          <a:lstStyle/>
          <a:p>
            <a:pPr marL="342900" indent="-342900">
              <a:lnSpc>
                <a:spcPct val="11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2400" dirty="0"/>
              <a:t>The images in this presentation show updates to WatchGuard Endpoint Security (Advanced EPDR, EPDR, EDR, and EPP)</a:t>
            </a:r>
          </a:p>
          <a:p>
            <a:pPr marL="342900" indent="-342900">
              <a:lnSpc>
                <a:spcPct val="11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2400" dirty="0"/>
              <a:t>The changes described also apply to: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200" dirty="0"/>
              <a:t>Adaptive Defense / Adaptive Defense 360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200" dirty="0"/>
              <a:t>Endpoint Protection / Endpoint Protection Plus</a:t>
            </a:r>
          </a:p>
          <a:p>
            <a:pPr marL="342900" indent="-342900">
              <a:lnSpc>
                <a:spcPct val="11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2400" dirty="0"/>
              <a:t>This presentation does not describe: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200" dirty="0"/>
              <a:t>Changes before </a:t>
            </a:r>
            <a:r>
              <a:rPr lang="en-US" sz="2200" dirty="0" err="1"/>
              <a:t>Aether</a:t>
            </a:r>
            <a:r>
              <a:rPr lang="en-US" sz="2200" dirty="0"/>
              <a:t> 16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200" dirty="0"/>
              <a:t>Panda Partner Center or </a:t>
            </a:r>
            <a:r>
              <a:rPr lang="en-US" sz="2200" dirty="0" err="1"/>
              <a:t>Aether</a:t>
            </a:r>
            <a:r>
              <a:rPr lang="en-US" sz="2200" dirty="0"/>
              <a:t> for Partners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200" dirty="0" err="1"/>
              <a:t>Cytomic</a:t>
            </a:r>
            <a:r>
              <a:rPr lang="en-US" sz="2200" dirty="0"/>
              <a:t> products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200" dirty="0"/>
              <a:t>Some minor bug fixes</a:t>
            </a:r>
          </a:p>
          <a:p>
            <a:pPr marL="342900" indent="-342900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2400" dirty="0"/>
              <a:t>For a complete list of enhancements and resolved issues, go to the Release Notes</a:t>
            </a:r>
          </a:p>
          <a:p>
            <a:pPr marL="800100" lvl="1" indent="-342900">
              <a:buSzPct val="110000"/>
            </a:pPr>
            <a:r>
              <a:rPr lang="en-US" dirty="0">
                <a:hlinkClick r:id="rId2"/>
              </a:rPr>
              <a:t>Adaptive Defense 360 Release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60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AC7A9-24AB-C13D-8051-F8613F592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Verbose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23860-BDB6-B8B7-2D38-9A7B15640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FF"/>
              </a:buClr>
              <a:buFont typeface="Arial" panose="02070309020205020404" pitchFamily="49" charset="0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You can enable the Verbose mode only on Windows computers in Audit mode</a:t>
            </a:r>
          </a:p>
          <a:p>
            <a:pPr lvl="1">
              <a:buClr>
                <a:srgbClr val="FFFFFF"/>
              </a:buClr>
              <a:buFont typeface="Arial" panose="02070309020205020404" pitchFamily="49" charset="0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You can configure a maximum of 20 devices in Verbose mode simultaneously</a:t>
            </a:r>
            <a:endParaRPr lang="en-US" dirty="0"/>
          </a:p>
          <a:p>
            <a:pPr>
              <a:buClr>
                <a:srgbClr val="FFFFFF"/>
              </a:buClr>
              <a:buFont typeface="Arial" panose="02070309020205020404" pitchFamily="49" charset="0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You can configure Verbose mode for these durations:</a:t>
            </a:r>
            <a:endParaRPr lang="en-US" dirty="0"/>
          </a:p>
          <a:p>
            <a:pPr lvl="1">
              <a:buClr>
                <a:srgbClr val="FFFFFF"/>
              </a:buClr>
            </a:pPr>
            <a:r>
              <a:rPr lang="en-US" dirty="0">
                <a:latin typeface="Open Sans"/>
                <a:ea typeface="Open Sans"/>
                <a:cs typeface="Open Sans"/>
              </a:rPr>
              <a:t>1 hour</a:t>
            </a:r>
            <a:endParaRPr lang="en-US" dirty="0"/>
          </a:p>
          <a:p>
            <a:pPr lvl="1">
              <a:buClr>
                <a:srgbClr val="FFFFFF"/>
              </a:buClr>
            </a:pPr>
            <a:r>
              <a:rPr lang="en-US" dirty="0">
                <a:latin typeface="Open Sans"/>
                <a:ea typeface="Open Sans"/>
                <a:cs typeface="Open Sans"/>
              </a:rPr>
              <a:t>24 hours</a:t>
            </a:r>
            <a:endParaRPr lang="en-US" dirty="0"/>
          </a:p>
          <a:p>
            <a:pPr lvl="1">
              <a:buClr>
                <a:srgbClr val="FFFFFF"/>
              </a:buClr>
            </a:pPr>
            <a:r>
              <a:rPr lang="en-US" dirty="0">
                <a:latin typeface="Open Sans"/>
                <a:ea typeface="Open Sans"/>
                <a:cs typeface="Open Sans"/>
              </a:rPr>
              <a:t>3 days</a:t>
            </a:r>
          </a:p>
          <a:p>
            <a:pPr lvl="1">
              <a:buClr>
                <a:srgbClr val="FFFFFF"/>
              </a:buClr>
            </a:pPr>
            <a:r>
              <a:rPr lang="en-US" dirty="0">
                <a:latin typeface="Open Sans"/>
                <a:ea typeface="Open Sans"/>
                <a:cs typeface="Open Sans"/>
              </a:rPr>
              <a:t>7 days</a:t>
            </a:r>
            <a:endParaRPr lang="en-US" dirty="0"/>
          </a:p>
          <a:p>
            <a:pPr>
              <a:buClr>
                <a:srgbClr val="FFFFFF"/>
              </a:buClr>
              <a:buFont typeface="Arial" panose="02070309020205020404" pitchFamily="49" charset="0"/>
              <a:buChar char="•"/>
            </a:pPr>
            <a:endParaRPr lang="en-US" dirty="0"/>
          </a:p>
          <a:p>
            <a:pPr lvl="1">
              <a:buClr>
                <a:srgbClr val="FFFFFF"/>
              </a:buClr>
            </a:pPr>
            <a:endParaRPr lang="en-US" dirty="0"/>
          </a:p>
          <a:p>
            <a:pPr marL="0" indent="0">
              <a:buClr>
                <a:prstClr val="white"/>
              </a:buClr>
              <a:buNone/>
            </a:pPr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FE4E216-2850-F016-DEB7-5E4A151D8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821" y="3430778"/>
            <a:ext cx="4687563" cy="210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8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AC7A9-24AB-C13D-8051-F8613F592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Verbose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23860-BDB6-B8B7-2D38-9A7B15640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5057274" cy="4999021"/>
          </a:xfrm>
        </p:spPr>
        <p:txBody>
          <a:bodyPr/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To enable Verbose mode:</a:t>
            </a:r>
          </a:p>
          <a:p>
            <a:pPr lvl="1"/>
            <a:r>
              <a:rPr lang="en-US" dirty="0">
                <a:latin typeface="Open Sans"/>
                <a:ea typeface="Open Sans"/>
                <a:cs typeface="Open Sans"/>
              </a:rPr>
              <a:t>From the list of computers, click the options menu for a Windows computer and select </a:t>
            </a:r>
            <a:r>
              <a:rPr lang="en-US" b="1" dirty="0">
                <a:latin typeface="Open Sans"/>
                <a:ea typeface="Open Sans"/>
                <a:cs typeface="Open Sans"/>
              </a:rPr>
              <a:t>Verbose Mode</a:t>
            </a:r>
            <a:endParaRPr lang="en-US" b="1" dirty="0"/>
          </a:p>
        </p:txBody>
      </p:sp>
      <p:pic>
        <p:nvPicPr>
          <p:cNvPr id="4" name="Picture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259F26F0-4F11-4F76-850A-E3BBF70EC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528" y="1322362"/>
            <a:ext cx="2251495" cy="414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5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5D488-0701-4805-2B8F-EB328D8F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Investigation Tab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9BC3F-6DDB-9B6F-30B4-886EA7429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FF"/>
              </a:buClr>
            </a:pPr>
            <a:r>
              <a:rPr lang="es" dirty="0">
                <a:latin typeface="Open Sans"/>
                <a:ea typeface="Open Sans"/>
                <a:cs typeface="Open Sans"/>
              </a:rPr>
              <a:t>A new Investigation tab is available from the computer details page</a:t>
            </a:r>
          </a:p>
          <a:p>
            <a:pPr>
              <a:buClr>
                <a:srgbClr val="FFFFFF"/>
              </a:buClr>
            </a:pPr>
            <a:r>
              <a:rPr lang="es" dirty="0">
                <a:latin typeface="Open Sans"/>
                <a:ea typeface="Open Sans"/>
                <a:cs typeface="Open Sans"/>
              </a:rPr>
              <a:t>On this tab, you can </a:t>
            </a:r>
            <a:r>
              <a:rPr lang="es">
                <a:latin typeface="Open Sans"/>
                <a:ea typeface="Open Sans"/>
                <a:cs typeface="Open Sans"/>
              </a:rPr>
              <a:t>review the telemetry </a:t>
            </a:r>
            <a:r>
              <a:rPr lang="es" dirty="0">
                <a:latin typeface="Open Sans"/>
                <a:ea typeface="Open Sans"/>
                <a:cs typeface="Open Sans"/>
              </a:rPr>
              <a:t>collected for a computer</a:t>
            </a:r>
            <a:endParaRPr lang="es" dirty="0"/>
          </a:p>
          <a:p>
            <a:pPr>
              <a:buClr>
                <a:srgbClr val="FFFFFF"/>
              </a:buClr>
            </a:pPr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3549D39-ED72-7F93-713E-C93A3CC07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603" y="2338384"/>
            <a:ext cx="4694794" cy="377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2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5D488-0701-4805-2B8F-EB328D8F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Investigation Tab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9BC3F-6DDB-9B6F-30B4-886EA7429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FF"/>
              </a:buClr>
            </a:pPr>
            <a:r>
              <a:rPr lang="es" dirty="0">
                <a:latin typeface="Open Sans"/>
                <a:ea typeface="Open Sans"/>
                <a:cs typeface="Open Sans"/>
              </a:rPr>
              <a:t>You can use Advanced SQL queries to filter the telemetry data</a:t>
            </a:r>
          </a:p>
          <a:p>
            <a:pPr>
              <a:buClr>
                <a:srgbClr val="FFFFFF"/>
              </a:buClr>
            </a:pPr>
            <a:endParaRPr lang="es" dirty="0">
              <a:latin typeface="Open Sans"/>
              <a:ea typeface="Open Sans"/>
              <a:cs typeface="Open Sans"/>
            </a:endParaRPr>
          </a:p>
          <a:p>
            <a:pPr>
              <a:buClr>
                <a:srgbClr val="FFFFFF"/>
              </a:buClr>
            </a:pPr>
            <a:endParaRPr lang="es" dirty="0"/>
          </a:p>
          <a:p>
            <a:pPr>
              <a:buClr>
                <a:srgbClr val="FFFFFF"/>
              </a:buClr>
            </a:pPr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634C0C4-3F20-6F3B-BE32-A58265763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760" y="1914770"/>
            <a:ext cx="4674480" cy="172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6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5BE01-89B6-E8D8-4418-5619B0102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Access Enforcement for Android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E0D55-1B06-0B9C-F080-B13CE420B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Android mobile security app now supports network access enforcement</a:t>
            </a:r>
          </a:p>
          <a:p>
            <a:r>
              <a:rPr lang="en-US"/>
              <a:t>With network access enforcement, Android devices that try to connect to a Firebox VPN or an access point Wi-Fi network are required to meet specified security requirements</a:t>
            </a:r>
          </a:p>
          <a:p>
            <a:pPr lvl="1"/>
            <a:r>
              <a:rPr lang="en-US"/>
              <a:t>For more information, go to </a:t>
            </a:r>
            <a:r>
              <a:rPr lang="en-US">
                <a:hlinkClick r:id="rId2"/>
              </a:rPr>
              <a:t>Configure Network Access Enforcement in WatchGuard Endpoint Security</a:t>
            </a:r>
            <a:r>
              <a:rPr lang="en-US"/>
              <a:t> in </a:t>
            </a:r>
            <a:r>
              <a:rPr lang="en-US" i="1"/>
              <a:t>Help Center</a:t>
            </a:r>
          </a:p>
        </p:txBody>
      </p:sp>
    </p:spTree>
    <p:extLst>
      <p:ext uri="{BB962C8B-B14F-4D97-AF65-F5344CB8AC3E}">
        <p14:creationId xmlns:p14="http://schemas.microsoft.com/office/powerpoint/2010/main" val="32200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0CF40-C158-3C01-2679-92034B1D2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– Report a Problem Feature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D2721-502F-692F-B428-092089FC4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Report a Problem feature automatically sends all the information required for diagnosis to Customer Support</a:t>
            </a:r>
          </a:p>
          <a:p>
            <a:r>
              <a:rPr lang="en-US" dirty="0"/>
              <a:t>On the Computers page, you can now select </a:t>
            </a:r>
            <a:r>
              <a:rPr lang="en-US" b="1" dirty="0"/>
              <a:t>Report a problem </a:t>
            </a:r>
            <a:r>
              <a:rPr lang="en-US" dirty="0"/>
              <a:t>for Linux devices</a:t>
            </a:r>
          </a:p>
          <a:p>
            <a:r>
              <a:rPr lang="en-US" dirty="0"/>
              <a:t>This feature is only available in Adaptive Defense 360, Adaptive Defense, and </a:t>
            </a:r>
            <a:r>
              <a:rPr lang="en-US" dirty="0" err="1"/>
              <a:t>Cytomic</a:t>
            </a:r>
            <a:r>
              <a:rPr lang="en-US" dirty="0"/>
              <a:t> products</a:t>
            </a:r>
          </a:p>
        </p:txBody>
      </p:sp>
    </p:spTree>
    <p:extLst>
      <p:ext uri="{BB962C8B-B14F-4D97-AF65-F5344CB8AC3E}">
        <p14:creationId xmlns:p14="http://schemas.microsoft.com/office/powerpoint/2010/main" val="28072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423FD-3D6C-A590-3672-C204F03CB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Server 2025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1BDAE-FF0D-21DC-40EC-E20E51284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WatchGuard Endpoint Security and AD360 now support Windows Server 2025</a:t>
            </a:r>
          </a:p>
        </p:txBody>
      </p:sp>
    </p:spTree>
    <p:extLst>
      <p:ext uri="{BB962C8B-B14F-4D97-AF65-F5344CB8AC3E}">
        <p14:creationId xmlns:p14="http://schemas.microsoft.com/office/powerpoint/2010/main" val="180185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2DA8B-E052-5621-3119-FFBDD3961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EPDR – Mac and Linux Specific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0A8E5-CD25-94CA-230D-B6A4C7A43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Advanced EPDR for Mac and Linux endpoints now supports these features:</a:t>
            </a:r>
          </a:p>
          <a:p>
            <a:pPr lvl="1"/>
            <a:r>
              <a:rPr lang="en-US" b="1" dirty="0"/>
              <a:t>Local alerts</a:t>
            </a:r>
            <a:r>
              <a:rPr lang="en-US" dirty="0"/>
              <a:t> — You can now disable, enable, and customize local alerts on </a:t>
            </a:r>
            <a:r>
              <a:rPr lang="en-US"/>
              <a:t>Mac computers </a:t>
            </a:r>
            <a:r>
              <a:rPr lang="en-US" dirty="0"/>
              <a:t>for malware, firewall, and device control alerts</a:t>
            </a:r>
          </a:p>
          <a:p>
            <a:pPr lvl="2"/>
            <a:r>
              <a:rPr lang="en-US" dirty="0"/>
              <a:t>For more information, go to </a:t>
            </a:r>
            <a:r>
              <a:rPr lang="en-US" dirty="0">
                <a:hlinkClick r:id="rId2"/>
              </a:rPr>
              <a:t>Configure Local Alerts</a:t>
            </a:r>
            <a:r>
              <a:rPr lang="en-US" dirty="0"/>
              <a:t> in </a:t>
            </a:r>
            <a:r>
              <a:rPr lang="en-US" i="1" dirty="0"/>
              <a:t>Help Center</a:t>
            </a:r>
          </a:p>
          <a:p>
            <a:pPr lvl="1"/>
            <a:r>
              <a:rPr lang="en-US" b="1" dirty="0"/>
              <a:t>Remote control </a:t>
            </a:r>
            <a:r>
              <a:rPr lang="en-US" dirty="0"/>
              <a:t>—  You can remotely connect to Mac and Linux computers on your network from the Endpoint Security management UI or the ThreatSync management UI</a:t>
            </a:r>
          </a:p>
          <a:p>
            <a:pPr lvl="2"/>
            <a:r>
              <a:rPr lang="en-US" dirty="0"/>
              <a:t>For more information, go to </a:t>
            </a:r>
            <a:r>
              <a:rPr lang="en-US" dirty="0">
                <a:hlinkClick r:id="rId3"/>
              </a:rPr>
              <a:t>About the Remote Control Tool</a:t>
            </a:r>
            <a:r>
              <a:rPr lang="en-US" dirty="0"/>
              <a:t> in </a:t>
            </a:r>
            <a:r>
              <a:rPr lang="en-US" i="1" dirty="0"/>
              <a:t>Help Center</a:t>
            </a:r>
          </a:p>
          <a:p>
            <a:pPr lvl="1"/>
            <a:r>
              <a:rPr lang="en-US" b="1" dirty="0"/>
              <a:t>Isolation</a:t>
            </a:r>
            <a:r>
              <a:rPr lang="en-US" dirty="0"/>
              <a:t> — You can now isolate an at-risk Linux computer to block communication to and from the device</a:t>
            </a:r>
          </a:p>
          <a:p>
            <a:pPr lvl="2"/>
            <a:r>
              <a:rPr lang="en-US" dirty="0"/>
              <a:t>For more information, go to </a:t>
            </a:r>
            <a:r>
              <a:rPr lang="en-US" dirty="0">
                <a:hlinkClick r:id="rId4"/>
              </a:rPr>
              <a:t>Isolate a Computer</a:t>
            </a:r>
            <a:r>
              <a:rPr lang="en-US" dirty="0"/>
              <a:t> in </a:t>
            </a:r>
            <a:r>
              <a:rPr lang="en-US" i="1" dirty="0"/>
              <a:t>Help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2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8D53-A142-42A1-9895-02F201407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Sequoia – Supported macOS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5B79B-606E-7EFF-6968-3D787BDDD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WatchGuard Endpoint Security now supports macOS 15 Sequoia</a:t>
            </a:r>
          </a:p>
        </p:txBody>
      </p:sp>
    </p:spTree>
    <p:extLst>
      <p:ext uri="{BB962C8B-B14F-4D97-AF65-F5344CB8AC3E}">
        <p14:creationId xmlns:p14="http://schemas.microsoft.com/office/powerpoint/2010/main" val="39944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8D53-A142-42A1-9895-02F201407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Supported Linux Versions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5B79B-606E-7EFF-6968-3D787BDDD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WatchGuard Endpoint Security now supports these Linux distributions and versions: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OpenSUSE 15.3, 15.4, 15.5, and 15.6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SUSE 15 SP6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Fedora 39 and 40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Red Hat / Oracle / Rocky / Alma 8.9, 8.10, 9.3, and 9.4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Ubuntu 23.10 and 24.04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Mint 21.2, 21.3, and 22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3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D28FC-0E2D-5A16-9EDA-5028B8CBD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E0DAABC-5D36-B563-BBB8-CA3BB735B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/>
              <a:t>Aether</a:t>
            </a:r>
            <a:r>
              <a:rPr lang="en-US"/>
              <a:t> 16 Update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F3DF9E2-02FB-E495-9F41-618ED66DD46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This update includes:</a:t>
            </a:r>
          </a:p>
          <a:p>
            <a:pPr lvl="1"/>
            <a:r>
              <a:rPr lang="en-US" dirty="0">
                <a:hlinkClick r:id="rId2" action="ppaction://hlinksldjump"/>
              </a:rPr>
              <a:t>Endpoint Access Enforcement</a:t>
            </a:r>
            <a:endParaRPr lang="en-US" dirty="0"/>
          </a:p>
          <a:p>
            <a:pPr lvl="1"/>
            <a:r>
              <a:rPr lang="en-US" dirty="0">
                <a:latin typeface="Open Sans"/>
                <a:ea typeface="Open Sans"/>
                <a:cs typeface="Open Sans"/>
                <a:hlinkClick r:id="rId3" action="ppaction://hlinksldjump"/>
              </a:rPr>
              <a:t>Advanced Scanning with AMSI</a:t>
            </a:r>
            <a:endParaRPr lang="en-US" dirty="0"/>
          </a:p>
          <a:p>
            <a:pPr lvl="1"/>
            <a:r>
              <a:rPr lang="en-US" dirty="0">
                <a:hlinkClick r:id="rId4" action="ppaction://hlinksldjump"/>
              </a:rPr>
              <a:t>Block Vulnerable Drivers</a:t>
            </a:r>
            <a:endParaRPr lang="en-US" dirty="0"/>
          </a:p>
          <a:p>
            <a:pPr lvl="1"/>
            <a:r>
              <a:rPr lang="en-US" dirty="0">
                <a:hlinkClick r:id="rId5" action="ppaction://hlinksldjump"/>
              </a:rPr>
              <a:t>SHA-256 Support</a:t>
            </a:r>
            <a:endParaRPr lang="en-US" dirty="0"/>
          </a:p>
          <a:p>
            <a:pPr lvl="1"/>
            <a:r>
              <a:rPr lang="en-US" dirty="0">
                <a:hlinkClick r:id="rId6" action="ppaction://hlinksldjump"/>
              </a:rPr>
              <a:t>Risk Exclusion Management</a:t>
            </a:r>
            <a:endParaRPr lang="en-US" dirty="0"/>
          </a:p>
          <a:p>
            <a:pPr lvl="1"/>
            <a:r>
              <a:rPr lang="en-US" dirty="0">
                <a:hlinkClick r:id="rId7" action="ppaction://hlinksldjump"/>
              </a:rPr>
              <a:t>Verbose Mode</a:t>
            </a:r>
            <a:endParaRPr lang="en-US" dirty="0"/>
          </a:p>
          <a:p>
            <a:pPr lvl="1"/>
            <a:r>
              <a:rPr lang="en-US" dirty="0">
                <a:hlinkClick r:id="rId8" action="ppaction://hlinksldjump"/>
              </a:rPr>
              <a:t>Vulnerability Assessment in EDR Core</a:t>
            </a:r>
            <a:endParaRPr lang="en-US" dirty="0"/>
          </a:p>
          <a:p>
            <a:pPr lvl="1"/>
            <a:r>
              <a:rPr lang="en-US" dirty="0">
                <a:hlinkClick r:id="rId8" action="ppaction://hlinksldjump"/>
              </a:rPr>
              <a:t>Network Access Enforcement for Android Devices</a:t>
            </a:r>
            <a:endParaRPr lang="en-US" dirty="0"/>
          </a:p>
          <a:p>
            <a:pPr lvl="1"/>
            <a:r>
              <a:rPr lang="en-US" dirty="0">
                <a:hlinkClick r:id="rId9" action="ppaction://hlinksldjump"/>
              </a:rPr>
              <a:t>macOS and Linux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7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8E9F2-367A-2079-E829-660D70A5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Sale and End of Life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29ED5-583F-C218-6DE7-9BCDA9880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of 30 September 2024, these operating service versions have entered the End of Sale period for all Endpoint Security products: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cannot add to the management UI or install the protection software on new computers that run these operating system versions</a:t>
            </a:r>
          </a:p>
          <a:p>
            <a:r>
              <a:rPr lang="en-US" dirty="0"/>
              <a:t>WatchGuard supports End of Sale products until the start of End of Life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4489C9-5285-D2D4-F0F8-D038D5446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7" y="2034730"/>
            <a:ext cx="93059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8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8E9F2-367A-2079-E829-660D70A5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Maintenance – Exchange Server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29ED5-583F-C218-6DE7-9BCDA9880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of 30 September 2024, Microsoft Exchange Server protection is no longer supported or maintained</a:t>
            </a:r>
          </a:p>
          <a:p>
            <a:r>
              <a:rPr lang="en-US" dirty="0"/>
              <a:t>The protection software will only be available for customers that currently use it until 1 January 2025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40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0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52143-5068-D723-D4BC-3DEA88C6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Endpoint Access Enforcement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8EDDF-51B3-8516-A888-ED405E10E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Endpoint Access Enforcement enables you to monitor and block (Advanced EPDR only) the connections to Windows computers in your network to reduce infections from unprotected devices (Windows, macOS, and Linux)</a:t>
            </a:r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62396F5-71BD-B26C-FF2C-BEA07AC11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656" y="2903518"/>
            <a:ext cx="6975776" cy="354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0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F36FD-D955-6ED6-9526-8C4D6108B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Endpoint Access Enforcement 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DB98B-F14B-6CAC-4C2F-E0435236A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On the Endpoint Access Enforcement dashboard, you can review:</a:t>
            </a:r>
          </a:p>
          <a:p>
            <a:pPr>
              <a:buClr>
                <a:prstClr val="white"/>
              </a:buClr>
            </a:pPr>
            <a:endParaRPr lang="en-US"/>
          </a:p>
          <a:p>
            <a:pPr>
              <a:buClr>
                <a:prstClr val="white"/>
              </a:buClr>
            </a:pPr>
            <a:endParaRPr lang="en-US"/>
          </a:p>
          <a:p>
            <a:pPr>
              <a:spcBef>
                <a:spcPts val="1200"/>
              </a:spcBef>
              <a:buClr>
                <a:prstClr val="white"/>
              </a:buClr>
            </a:pPr>
            <a:endParaRPr lang="en-US"/>
          </a:p>
          <a:p>
            <a:pPr>
              <a:spcBef>
                <a:spcPts val="1200"/>
              </a:spcBef>
              <a:buClr>
                <a:srgbClr val="FFFFFF"/>
              </a:buClr>
            </a:pPr>
            <a:endParaRPr lang="en-US"/>
          </a:p>
          <a:p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DDAEE7C-EE37-FFF8-E8C8-340724B85CC7}"/>
              </a:ext>
            </a:extLst>
          </p:cNvPr>
          <p:cNvSpPr txBox="1">
            <a:spLocks/>
          </p:cNvSpPr>
          <p:nvPr/>
        </p:nvSpPr>
        <p:spPr>
          <a:xfrm>
            <a:off x="1034819" y="1718994"/>
            <a:ext cx="7389488" cy="238086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22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6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>
                <a:latin typeface="Open Sans"/>
                <a:ea typeface="Open Sans"/>
                <a:cs typeface="Open Sans"/>
              </a:rPr>
              <a:t>Connection Map</a:t>
            </a:r>
          </a:p>
          <a:p>
            <a:pPr lvl="1">
              <a:buClr>
                <a:srgbClr val="FFFFFF"/>
              </a:buClr>
            </a:pPr>
            <a:r>
              <a:rPr lang="en-US" sz="1800">
                <a:latin typeface="Open Sans"/>
                <a:ea typeface="Open Sans"/>
                <a:cs typeface="Open Sans"/>
              </a:rPr>
              <a:t>Top 5 Computers Reporting High-Risk Outbound Connections</a:t>
            </a:r>
          </a:p>
          <a:p>
            <a:pPr lvl="1">
              <a:buClr>
                <a:srgbClr val="FFFFFF"/>
              </a:buClr>
            </a:pPr>
            <a:r>
              <a:rPr lang="en-US" sz="1800">
                <a:latin typeface="Open Sans"/>
                <a:ea typeface="Open Sans"/>
                <a:cs typeface="Open Sans"/>
              </a:rPr>
              <a:t>Top 5 Computers Reporting High-Risk Inbound Connections</a:t>
            </a:r>
          </a:p>
          <a:p>
            <a:pPr lvl="1">
              <a:buClr>
                <a:srgbClr val="FFFFFF"/>
              </a:buClr>
            </a:pPr>
            <a:r>
              <a:rPr lang="en-US" sz="1800">
                <a:latin typeface="Open Sans"/>
                <a:ea typeface="Open Sans"/>
                <a:cs typeface="Open Sans"/>
              </a:rPr>
              <a:t>Connections by Condition</a:t>
            </a:r>
          </a:p>
          <a:p>
            <a:pPr lvl="1">
              <a:buClr>
                <a:srgbClr val="FFFFFF"/>
              </a:buClr>
            </a:pPr>
            <a:r>
              <a:rPr lang="en-US" sz="1800">
                <a:latin typeface="Open Sans"/>
                <a:ea typeface="Open Sans"/>
                <a:cs typeface="Open Sans"/>
              </a:rPr>
              <a:t>Connections by Monitored Protocol</a:t>
            </a:r>
          </a:p>
        </p:txBody>
      </p:sp>
      <p:pic>
        <p:nvPicPr>
          <p:cNvPr id="6" name="Picture 5" descr="A network diagram with dots and lines&#10;&#10;Description automatically generated">
            <a:extLst>
              <a:ext uri="{FF2B5EF4-FFF2-40B4-BE49-F238E27FC236}">
                <a16:creationId xmlns:a16="http://schemas.microsoft.com/office/drawing/2014/main" id="{1D3D6656-05EF-7C06-509B-99B3B2065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9186" y="1854921"/>
            <a:ext cx="3390901" cy="1889703"/>
          </a:xfrm>
          <a:prstGeom prst="rect">
            <a:avLst/>
          </a:prstGeom>
        </p:spPr>
      </p:pic>
      <p:pic>
        <p:nvPicPr>
          <p:cNvPr id="8" name="Picture 7" descr="A diagram of a pie chart&#10;&#10;Description automatically generated">
            <a:extLst>
              <a:ext uri="{FF2B5EF4-FFF2-40B4-BE49-F238E27FC236}">
                <a16:creationId xmlns:a16="http://schemas.microsoft.com/office/drawing/2014/main" id="{C50FE1C0-D948-F5EB-5B76-5D3A8696A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11" y="4127211"/>
            <a:ext cx="2318905" cy="1859396"/>
          </a:xfrm>
          <a:prstGeom prst="rect">
            <a:avLst/>
          </a:prstGeom>
        </p:spPr>
      </p:pic>
      <p:pic>
        <p:nvPicPr>
          <p:cNvPr id="11" name="Picture 10" descr="A diagram of a computer&#10;&#10;Description automatically generated">
            <a:extLst>
              <a:ext uri="{FF2B5EF4-FFF2-40B4-BE49-F238E27FC236}">
                <a16:creationId xmlns:a16="http://schemas.microsoft.com/office/drawing/2014/main" id="{F8D7C13B-E629-BDAE-E774-F0A88D3C6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073" y="4127209"/>
            <a:ext cx="2426855" cy="1859399"/>
          </a:xfrm>
          <a:prstGeom prst="rect">
            <a:avLst/>
          </a:prstGeom>
        </p:spPr>
      </p:pic>
      <p:pic>
        <p:nvPicPr>
          <p:cNvPr id="12" name="Picture 11" descr="A graph with colorful lines and text&#10;&#10;Description automatically generated">
            <a:extLst>
              <a:ext uri="{FF2B5EF4-FFF2-40B4-BE49-F238E27FC236}">
                <a16:creationId xmlns:a16="http://schemas.microsoft.com/office/drawing/2014/main" id="{C8A31184-4EED-0A22-4A36-19E9D13DB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5982" y="4124614"/>
            <a:ext cx="3188855" cy="1402773"/>
          </a:xfrm>
          <a:prstGeom prst="rect">
            <a:avLst/>
          </a:prstGeom>
        </p:spPr>
      </p:pic>
      <p:pic>
        <p:nvPicPr>
          <p:cNvPr id="13" name="Picture 12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6F54CA0A-8FB4-C9CC-7F44-0448917EC9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1330" y="4131398"/>
            <a:ext cx="3032702" cy="141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8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52143-5068-D723-D4BC-3DEA88C6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Endpoint Access Enforcement Settings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8EDDF-51B3-8516-A888-ED405E10E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66098"/>
          </a:xfrm>
        </p:spPr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In an Endpoint Access Enforcement settings profile, you can: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0229CC-27FE-3854-CE35-2D14FCFF28E0}"/>
              </a:ext>
            </a:extLst>
          </p:cNvPr>
          <p:cNvSpPr txBox="1">
            <a:spLocks/>
          </p:cNvSpPr>
          <p:nvPr/>
        </p:nvSpPr>
        <p:spPr>
          <a:xfrm>
            <a:off x="1034819" y="1787378"/>
            <a:ext cx="4677212" cy="469654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22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6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latin typeface="Open Sans"/>
                <a:ea typeface="Open Sans"/>
                <a:cs typeface="Open Sans"/>
              </a:rPr>
              <a:t>Specify the conditions for a computer at risk </a:t>
            </a:r>
            <a:endParaRPr lang="en-US" dirty="0"/>
          </a:p>
          <a:p>
            <a:pPr lvl="1">
              <a:buClr>
                <a:srgbClr val="FFFFFF"/>
              </a:buClr>
            </a:pPr>
            <a:r>
              <a:rPr lang="en-US" dirty="0">
                <a:latin typeface="Open Sans"/>
                <a:ea typeface="Open Sans"/>
                <a:cs typeface="Open Sans"/>
              </a:rPr>
              <a:t>Select an action to take for inbound connections from computers at risk:</a:t>
            </a:r>
          </a:p>
          <a:p>
            <a:pPr lvl="2">
              <a:buClr>
                <a:srgbClr val="FFFFFF"/>
              </a:buClr>
            </a:pPr>
            <a:r>
              <a:rPr lang="en-US" dirty="0">
                <a:latin typeface="Open Sans"/>
                <a:ea typeface="Open Sans"/>
                <a:cs typeface="Open Sans"/>
              </a:rPr>
              <a:t>Audit</a:t>
            </a:r>
          </a:p>
          <a:p>
            <a:pPr lvl="2">
              <a:buClr>
                <a:srgbClr val="FFFFFF"/>
              </a:buClr>
            </a:pPr>
            <a:r>
              <a:rPr lang="en-US" dirty="0">
                <a:latin typeface="Open Sans"/>
                <a:ea typeface="Open Sans"/>
                <a:cs typeface="Open Sans"/>
              </a:rPr>
              <a:t>Block (Advanced EPDR only)</a:t>
            </a:r>
            <a:endParaRPr lang="en-US" dirty="0"/>
          </a:p>
          <a:p>
            <a:pPr lvl="1">
              <a:buClr>
                <a:srgbClr val="FFFFFF"/>
              </a:buClr>
            </a:pPr>
            <a:r>
              <a:rPr lang="en-US" dirty="0">
                <a:latin typeface="Open Sans"/>
                <a:ea typeface="Open Sans"/>
                <a:cs typeface="Open Sans"/>
              </a:rPr>
              <a:t>Specify the protocols to monitor for inbound connections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73AF9B-58E6-5280-0CCF-7D4295302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767" y="1886065"/>
            <a:ext cx="6437691" cy="376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9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52143-5068-D723-D4BC-3DEA88C6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Endpoint Access Enforcement Settings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8EDDF-51B3-8516-A888-ED405E10E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66098"/>
          </a:xfrm>
        </p:spPr>
        <p:txBody>
          <a:bodyPr/>
          <a:lstStyle/>
          <a:p>
            <a:pPr lvl="1">
              <a:buClr>
                <a:srgbClr val="FFFFFF"/>
              </a:buClr>
            </a:pPr>
            <a:r>
              <a:rPr lang="en-US" dirty="0">
                <a:latin typeface="Open Sans"/>
                <a:ea typeface="Open Sans"/>
                <a:cs typeface="Open Sans"/>
              </a:rPr>
              <a:t>With Block mode (Advanced EPDR only), you can show a local alert on the protected computer when Endpoint Access Enforcement detects a connection from a computer at risk and include a custom message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0229CC-27FE-3854-CE35-2D14FCFF28E0}"/>
              </a:ext>
            </a:extLst>
          </p:cNvPr>
          <p:cNvSpPr txBox="1">
            <a:spLocks/>
          </p:cNvSpPr>
          <p:nvPr/>
        </p:nvSpPr>
        <p:spPr>
          <a:xfrm>
            <a:off x="1034819" y="1787378"/>
            <a:ext cx="5760318" cy="39537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22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6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FFFFFF"/>
              </a:buClr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7A5AC9-172C-3AE1-1B96-A7619FE61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854" y="2530429"/>
            <a:ext cx="6666291" cy="25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52143-5068-D723-D4BC-3DEA88C6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Advanced Scanning with AMSI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8EDDF-51B3-8516-A888-ED405E10E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FF"/>
              </a:buClr>
            </a:pPr>
            <a:r>
              <a:rPr lang="en-US" dirty="0">
                <a:latin typeface="Open Sans"/>
                <a:ea typeface="Open Sans"/>
                <a:cs typeface="Open Sans"/>
              </a:rPr>
              <a:t>The Windows Anti-Malware Scan Interface (AMSI) provides telemetry and additional information about script and macro execution to improve antivirus protection for Windows computers</a:t>
            </a:r>
          </a:p>
          <a:p>
            <a:pPr lvl="1">
              <a:buClr>
                <a:srgbClr val="FFFFFF"/>
              </a:buClr>
            </a:pPr>
            <a:r>
              <a:rPr lang="en-US" dirty="0">
                <a:latin typeface="Open Sans"/>
                <a:ea typeface="Open Sans"/>
                <a:cs typeface="Open Sans"/>
              </a:rPr>
              <a:t>In a Workstations and Servers settings profile, advanced scanning with AMSI is enabled by default</a:t>
            </a:r>
          </a:p>
          <a:p>
            <a:pPr lvl="1">
              <a:buClr>
                <a:srgbClr val="FFFFFF"/>
              </a:buClr>
            </a:pPr>
            <a:r>
              <a:rPr lang="en-US" dirty="0">
                <a:latin typeface="Open Sans"/>
                <a:ea typeface="Open Sans"/>
                <a:cs typeface="Open Sans"/>
              </a:rPr>
              <a:t>If you experience performance issues, you can add exclusions for problematic programs or disable advanced scanning with AMSI</a:t>
            </a:r>
            <a:endParaRPr lang="en-US" dirty="0"/>
          </a:p>
          <a:p>
            <a:pPr>
              <a:buClr>
                <a:srgbClr val="FFFFFF"/>
              </a:buClr>
            </a:pPr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7B269B4-54DC-3264-9E25-6330C73A3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2" y="4107622"/>
            <a:ext cx="88677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2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43020-7886-3975-3A98-F17E8D225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 Vulnerable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AB3B6-94CE-5E1E-04FE-3AF1D7CBA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Advanced Protection section of a Workstations and Servers security settings profile, you can now enable WatchGuard Endpoint Security to identify legitimate drivers that have vulnerabilities that malware could exploit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C2DABF-88C1-0B03-1B99-36AC712D1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381" y="2893825"/>
            <a:ext cx="7295238" cy="20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8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tchGuard">
  <a:themeElements>
    <a:clrScheme name="WatchGuard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F89829"/>
      </a:accent1>
      <a:accent2>
        <a:srgbClr val="FF0000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FF0000"/>
      </a:hlink>
      <a:folHlink>
        <a:srgbClr val="FF0000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noFill/>
        <a:ln w="38100">
          <a:solidFill>
            <a:schemeClr val="accent1"/>
          </a:solidFill>
        </a:ln>
      </a:spPr>
      <a:bodyPr rtlCol="0" anchor="ctr"/>
      <a:lstStyle>
        <a:defPPr algn="ctr">
          <a:defRPr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82D71096-A53A-4985-8E7F-EA3A0C952920}" vid="{72EEFD11-0377-4CDC-9019-0027D75D31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PPT Template rev 4-21 (1)</Template>
  <TotalTime>189</TotalTime>
  <Words>1329</Words>
  <Application>Microsoft Office PowerPoint</Application>
  <PresentationFormat>Widescreen</PresentationFormat>
  <Paragraphs>151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Courier New</vt:lpstr>
      <vt:lpstr>Geneva</vt:lpstr>
      <vt:lpstr>Open Sans</vt:lpstr>
      <vt:lpstr>Wingdings</vt:lpstr>
      <vt:lpstr>WatchGuard</vt:lpstr>
      <vt:lpstr>Introduction to Aether 16</vt:lpstr>
      <vt:lpstr>Introduction</vt:lpstr>
      <vt:lpstr>Aether 16 Update</vt:lpstr>
      <vt:lpstr>Endpoint Access Enforcement</vt:lpstr>
      <vt:lpstr>Endpoint Access Enforcement Dashboard</vt:lpstr>
      <vt:lpstr>Endpoint Access Enforcement Settings</vt:lpstr>
      <vt:lpstr>Endpoint Access Enforcement Settings</vt:lpstr>
      <vt:lpstr>Advanced Scanning with AMSI</vt:lpstr>
      <vt:lpstr>Block Vulnerable Drivers</vt:lpstr>
      <vt:lpstr>Block Vulnerable Drivers</vt:lpstr>
      <vt:lpstr>Block Vulnerable Drivers</vt:lpstr>
      <vt:lpstr>Enable Anti-Exploit Protection</vt:lpstr>
      <vt:lpstr>Code Injection Exclusions</vt:lpstr>
      <vt:lpstr>SHA-256 Support</vt:lpstr>
      <vt:lpstr>SHA-256 Support for Authorized Programs</vt:lpstr>
      <vt:lpstr>SHA-256 Support</vt:lpstr>
      <vt:lpstr>Risk Exclusion Management</vt:lpstr>
      <vt:lpstr>Manage Exclusion Impact</vt:lpstr>
      <vt:lpstr>Verbose Mode</vt:lpstr>
      <vt:lpstr>Verbose Mode</vt:lpstr>
      <vt:lpstr>Verbose Mode</vt:lpstr>
      <vt:lpstr>Investigation Tab</vt:lpstr>
      <vt:lpstr>Investigation Tab</vt:lpstr>
      <vt:lpstr>Network Access Enforcement for Android Devices</vt:lpstr>
      <vt:lpstr>Linux – Report a Problem Feature</vt:lpstr>
      <vt:lpstr>Windows Server 2025 Support</vt:lpstr>
      <vt:lpstr>Advanced EPDR – Mac and Linux Specific Updates</vt:lpstr>
      <vt:lpstr>Sequoia – Supported macOS Version</vt:lpstr>
      <vt:lpstr>New Supported Linux Versions </vt:lpstr>
      <vt:lpstr>End of Sale and End of Life Products</vt:lpstr>
      <vt:lpstr>End of Maintenance – Exchange Server Protection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What's New in Aether 16</dc:title>
  <dc:creator>Nicole Santos</dc:creator>
  <cp:lastModifiedBy>Jen Mosinski</cp:lastModifiedBy>
  <cp:revision>273</cp:revision>
  <dcterms:created xsi:type="dcterms:W3CDTF">2021-10-28T20:13:45Z</dcterms:created>
  <dcterms:modified xsi:type="dcterms:W3CDTF">2024-07-25T19:40:27Z</dcterms:modified>
</cp:coreProperties>
</file>